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72" r:id="rId2"/>
    <p:sldId id="719" r:id="rId3"/>
    <p:sldId id="414" r:id="rId4"/>
    <p:sldId id="550" r:id="rId5"/>
    <p:sldId id="549" r:id="rId6"/>
    <p:sldId id="708" r:id="rId7"/>
    <p:sldId id="707" r:id="rId8"/>
    <p:sldId id="713" r:id="rId9"/>
    <p:sldId id="714" r:id="rId10"/>
    <p:sldId id="715" r:id="rId11"/>
    <p:sldId id="547" r:id="rId12"/>
    <p:sldId id="443" r:id="rId13"/>
    <p:sldId id="716" r:id="rId14"/>
    <p:sldId id="718" r:id="rId15"/>
    <p:sldId id="737" r:id="rId16"/>
    <p:sldId id="738" r:id="rId17"/>
    <p:sldId id="739" r:id="rId18"/>
    <p:sldId id="407" r:id="rId19"/>
    <p:sldId id="424" r:id="rId20"/>
    <p:sldId id="423" r:id="rId21"/>
    <p:sldId id="740" r:id="rId22"/>
    <p:sldId id="672" r:id="rId23"/>
    <p:sldId id="742" r:id="rId24"/>
    <p:sldId id="258" r:id="rId25"/>
    <p:sldId id="662" r:id="rId26"/>
    <p:sldId id="744" r:id="rId27"/>
    <p:sldId id="743" r:id="rId28"/>
    <p:sldId id="746" r:id="rId29"/>
    <p:sldId id="747" r:id="rId30"/>
    <p:sldId id="273" r:id="rId31"/>
    <p:sldId id="729" r:id="rId32"/>
    <p:sldId id="748" r:id="rId33"/>
    <p:sldId id="750" r:id="rId34"/>
    <p:sldId id="663" r:id="rId35"/>
    <p:sldId id="745" r:id="rId36"/>
    <p:sldId id="658" r:id="rId37"/>
    <p:sldId id="299" r:id="rId38"/>
    <p:sldId id="303" r:id="rId39"/>
    <p:sldId id="377" r:id="rId40"/>
    <p:sldId id="752" r:id="rId41"/>
    <p:sldId id="347" r:id="rId42"/>
    <p:sldId id="693" r:id="rId43"/>
    <p:sldId id="755" r:id="rId44"/>
    <p:sldId id="757" r:id="rId45"/>
    <p:sldId id="758" r:id="rId46"/>
    <p:sldId id="759" r:id="rId47"/>
    <p:sldId id="760" r:id="rId48"/>
    <p:sldId id="761" r:id="rId49"/>
    <p:sldId id="732" r:id="rId50"/>
    <p:sldId id="774" r:id="rId51"/>
    <p:sldId id="767" r:id="rId52"/>
    <p:sldId id="765" r:id="rId53"/>
    <p:sldId id="280" r:id="rId54"/>
    <p:sldId id="766" r:id="rId55"/>
    <p:sldId id="768" r:id="rId56"/>
    <p:sldId id="415" r:id="rId57"/>
    <p:sldId id="773" r:id="rId58"/>
    <p:sldId id="769" r:id="rId59"/>
    <p:sldId id="771" r:id="rId60"/>
    <p:sldId id="775" r:id="rId61"/>
    <p:sldId id="776" r:id="rId62"/>
    <p:sldId id="753" r:id="rId63"/>
    <p:sldId id="466" r:id="rId64"/>
    <p:sldId id="722" r:id="rId65"/>
    <p:sldId id="283" r:id="rId66"/>
    <p:sldId id="777" r:id="rId67"/>
    <p:sldId id="778" r:id="rId68"/>
    <p:sldId id="779" r:id="rId69"/>
    <p:sldId id="780" r:id="rId70"/>
    <p:sldId id="789" r:id="rId71"/>
    <p:sldId id="782" r:id="rId72"/>
    <p:sldId id="335" r:id="rId73"/>
    <p:sldId id="785" r:id="rId74"/>
    <p:sldId id="764" r:id="rId75"/>
    <p:sldId id="338" r:id="rId76"/>
    <p:sldId id="339" r:id="rId77"/>
    <p:sldId id="340" r:id="rId78"/>
    <p:sldId id="793" r:id="rId79"/>
    <p:sldId id="783" r:id="rId80"/>
    <p:sldId id="786" r:id="rId81"/>
    <p:sldId id="787" r:id="rId82"/>
    <p:sldId id="674" r:id="rId83"/>
    <p:sldId id="788" r:id="rId84"/>
    <p:sldId id="301" r:id="rId85"/>
    <p:sldId id="434" r:id="rId86"/>
    <p:sldId id="435" r:id="rId87"/>
    <p:sldId id="429" r:id="rId88"/>
    <p:sldId id="271" r:id="rId89"/>
    <p:sldId id="277" r:id="rId90"/>
    <p:sldId id="279" r:id="rId91"/>
    <p:sldId id="269" r:id="rId92"/>
    <p:sldId id="698" r:id="rId93"/>
    <p:sldId id="781" r:id="rId94"/>
    <p:sldId id="652" r:id="rId95"/>
    <p:sldId id="268" r:id="rId96"/>
    <p:sldId id="794" r:id="rId97"/>
    <p:sldId id="337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  <p15:guide id="4" pos="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00000"/>
    <a:srgbClr val="00FF00"/>
    <a:srgbClr val="FF99CC"/>
    <a:srgbClr val="0033CC"/>
    <a:srgbClr val="F0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11" autoAdjust="0"/>
  </p:normalViewPr>
  <p:slideViewPr>
    <p:cSldViewPr snapToGrid="0" showGuides="1">
      <p:cViewPr varScale="1">
        <p:scale>
          <a:sx n="85" d="100"/>
          <a:sy n="85" d="100"/>
        </p:scale>
        <p:origin x="414" y="90"/>
      </p:cViewPr>
      <p:guideLst>
        <p:guide orient="horz" pos="2160"/>
        <p:guide pos="2880"/>
        <p:guide orient="horz" pos="960"/>
        <p:guide pos="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image" Target="../media/image122.e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image" Target="../media/image1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494A6-AFDC-414B-A285-9FB4B9110191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63712-17A1-4988-BA21-8F5E63538B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7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EDA6-60EC-4D61-8464-09D7F099783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C091B5-E03B-45D5-8785-894FEB7C8A78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8736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2D3FFF-C102-4D43-B85C-33777841B033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6679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9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76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CA7F75EC-398D-4B87-B4E9-2194072E6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EDCDAC4-9DFA-49FE-BA71-EF1E7FE1DA55}" type="slidenum">
              <a:rPr lang="en-US" altLang="en-US" sz="1200"/>
              <a:pPr eaLnBrk="1" hangingPunct="1"/>
              <a:t>38</a:t>
            </a:fld>
            <a:endParaRPr lang="en-US" altLang="en-US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24F7FC8-A4AE-403D-9858-856C9F69D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1A9753BE-0093-4D4F-B8CA-EB4E68BDE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04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CA7F75EC-398D-4B87-B4E9-2194072E6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EDCDAC4-9DFA-49FE-BA71-EF1E7FE1DA55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24F7FC8-A4AE-403D-9858-856C9F69D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1A9753BE-0093-4D4F-B8CA-EB4E68BDE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126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11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B49D06-8EBC-4169-B8E0-86AA769530B6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10" y="4343703"/>
            <a:ext cx="5488781" cy="411540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12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6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F840004-81FC-442F-AAA8-1792EBD86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E0696A-513B-4D81-9971-719DB8A0C14E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2FD720A-9FF3-444D-9ED6-8677CD9B7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79AAC7C-7197-4384-8915-06FD87EAC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889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75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D7AD8-1DB5-442D-B787-4A071ACE367D}" type="slidenum">
              <a:rPr lang="en-US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4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7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D7AD8-1DB5-442D-B787-4A071ACE367D}" type="slidenum">
              <a:rPr lang="en-US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27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71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185B1-0DF8-4DC5-A227-EBB295AC2185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73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185B1-0DF8-4DC5-A227-EBB295AC2185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43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7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3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3712-17A1-4988-BA21-8F5E63538BFD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9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98CDA703-CF2B-4288-AC7C-F816E8CF5C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715E10-23CE-45F8-8213-FEE47158D419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2AE867C0-29A5-4FCE-A13E-E0DE8A8CA6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8803E4D4-FFDB-4BB7-90D7-F10C7EABD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440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582387-EC97-42B8-A28D-CB3A77BC36D3}" type="slidenum">
              <a:rPr lang="en-US"/>
              <a:pPr/>
              <a:t>84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99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69428E-F0EB-4312-8E85-E1BB498131C8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9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17D61-FBE5-4D2F-8F3A-A5CD972B5DC1}" type="slidenum">
              <a:rPr lang="en-US"/>
              <a:pPr>
                <a:defRPr/>
              </a:pPr>
              <a:t>89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649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B4BD59-36B2-4E1D-BCE1-9589AAB8697C}" type="slidenum">
              <a:rPr lang="en-US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0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E394A1-556D-4646-9649-C7C0205027CC}" type="slidenum">
              <a:rPr lang="en-US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8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FE18770-FDAE-43E8-8F44-5D243D25B0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1D9600-3779-474E-BCE1-9DCD92A94C26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D519257-0C2A-4AEC-86E9-146C7F8696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A921EB7-E293-4575-9FB6-2C2FBAB45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65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D7BA1B16-4091-4329-BEC6-1975D2D73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F4FD6A-68C4-4F86-B76A-C1EAC5E3ABBF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159E2BC-C49B-4C90-AE16-BFA8ACB31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21FE641-3BE7-4F8D-9699-54E8284DC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86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D7BA1B16-4091-4329-BEC6-1975D2D73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F4FD6A-68C4-4F86-B76A-C1EAC5E3ABBF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159E2BC-C49B-4C90-AE16-BFA8ACB31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21FE641-3BE7-4F8D-9699-54E8284DC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188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D7BA1B16-4091-4329-BEC6-1975D2D73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F4FD6A-68C4-4F86-B76A-C1EAC5E3ABBF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159E2BC-C49B-4C90-AE16-BFA8ACB31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21FE641-3BE7-4F8D-9699-54E8284DC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53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D7BA1B16-4091-4329-BEC6-1975D2D73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F4FD6A-68C4-4F86-B76A-C1EAC5E3ABBF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159E2BC-C49B-4C90-AE16-BFA8ACB31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21FE641-3BE7-4F8D-9699-54E8284DC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8818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C091B5-E03B-45D5-8785-894FEB7C8A78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8274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6B35-BE83-40AA-9F20-49847C6D0666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D057-0C83-49BC-AA1F-DB99F80A3C1F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4953-E554-4E81-90EF-4340C3F23DF9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8FC9-9A87-4B63-AE28-F116AD6B59EB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E642-C545-4364-A68D-00A7A40E2AB1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7323-D7E3-472C-B8BF-4D9A68220E2A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EFB9-F18E-4066-A9E2-A141AF4A59CB}" type="datetime1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E915-9D5C-420C-80BE-9B480FC0FB7D}" type="datetime1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F370-8D77-4E35-AF79-0CD42742A2EB}" type="datetime1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0D98-FB70-42A4-8A5D-E475F3DA0F7D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4581-9872-4D61-AAC3-06D27AF4AE21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3C1D-A002-4F6E-BAF7-CD559C61E61B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gif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6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3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5.wmf"/><Relationship Id="rId5" Type="http://schemas.openxmlformats.org/officeDocument/2006/relationships/image" Target="../media/image122.emf"/><Relationship Id="rId15" Type="http://schemas.openxmlformats.org/officeDocument/2006/relationships/image" Target="../media/image12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4.emf"/><Relationship Id="rId14" Type="http://schemas.openxmlformats.org/officeDocument/2006/relationships/oleObject" Target="../embeddings/oleObject6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23.emf"/><Relationship Id="rId12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9.png"/><Relationship Id="rId5" Type="http://schemas.openxmlformats.org/officeDocument/2006/relationships/image" Target="../media/image122.emf"/><Relationship Id="rId10" Type="http://schemas.openxmlformats.org/officeDocument/2006/relationships/image" Target="../media/image12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4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6.emf"/><Relationship Id="rId4" Type="http://schemas.openxmlformats.org/officeDocument/2006/relationships/oleObject" Target="../embeddings/oleObject7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6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wmf"/><Relationship Id="rId4" Type="http://schemas.openxmlformats.org/officeDocument/2006/relationships/image" Target="../media/image16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6501"/>
            <a:ext cx="7772400" cy="1470025"/>
          </a:xfrm>
        </p:spPr>
        <p:txBody>
          <a:bodyPr/>
          <a:lstStyle/>
          <a:p>
            <a:r>
              <a:rPr lang="en-US" dirty="0"/>
              <a:t>CHM 5681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69972"/>
            <a:ext cx="6400800" cy="7539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Raman spectroscopy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6B510-9EFE-40F6-9759-0796E16A2C2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827442" y="2361077"/>
            <a:ext cx="3489116" cy="2747510"/>
          </a:xfrm>
          <a:prstGeom prst="roundRect">
            <a:avLst/>
          </a:prstGeom>
          <a:solidFill>
            <a:srgbClr val="00CC00">
              <a:alpha val="10196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3170342" y="3902022"/>
            <a:ext cx="603660" cy="704626"/>
          </a:xfrm>
          <a:prstGeom prst="cube">
            <a:avLst/>
          </a:prstGeom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92153" y="3476139"/>
            <a:ext cx="1027472" cy="41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Source</a:t>
            </a:r>
          </a:p>
        </p:txBody>
      </p:sp>
      <p:sp>
        <p:nvSpPr>
          <p:cNvPr id="10" name="Oval 9"/>
          <p:cNvSpPr/>
          <p:nvPr/>
        </p:nvSpPr>
        <p:spPr>
          <a:xfrm rot="341964">
            <a:off x="3658165" y="4162260"/>
            <a:ext cx="101059" cy="189165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19100" y="3863082"/>
            <a:ext cx="529209" cy="3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5745" y="4553911"/>
            <a:ext cx="1206297" cy="41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9186" y="2415825"/>
            <a:ext cx="1395772" cy="41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Detector</a:t>
            </a:r>
          </a:p>
        </p:txBody>
      </p:sp>
      <p:sp>
        <p:nvSpPr>
          <p:cNvPr id="15" name="Cube 14"/>
          <p:cNvSpPr/>
          <p:nvPr/>
        </p:nvSpPr>
        <p:spPr>
          <a:xfrm>
            <a:off x="5148923" y="2760292"/>
            <a:ext cx="603660" cy="704626"/>
          </a:xfrm>
          <a:prstGeom prst="cube">
            <a:avLst/>
          </a:prstGeom>
          <a:solidFill>
            <a:schemeClr val="accent2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97"/>
          <p:cNvSpPr>
            <a:spLocks noChangeAspect="1"/>
          </p:cNvSpPr>
          <p:nvPr/>
        </p:nvSpPr>
        <p:spPr bwMode="auto">
          <a:xfrm rot="324265" flipH="1">
            <a:off x="3731606" y="4192275"/>
            <a:ext cx="815764" cy="158015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8" name="Freeform 97"/>
          <p:cNvSpPr>
            <a:spLocks noChangeAspect="1"/>
          </p:cNvSpPr>
          <p:nvPr/>
        </p:nvSpPr>
        <p:spPr bwMode="auto">
          <a:xfrm rot="18616887" flipH="1">
            <a:off x="4714281" y="3599476"/>
            <a:ext cx="815764" cy="158015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064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Cube 11"/>
          <p:cNvSpPr/>
          <p:nvPr/>
        </p:nvSpPr>
        <p:spPr>
          <a:xfrm>
            <a:off x="4631372" y="3850644"/>
            <a:ext cx="272520" cy="704626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73C045-7F23-43D8-A07A-71ABC077D65B}"/>
              </a:ext>
            </a:extLst>
          </p:cNvPr>
          <p:cNvSpPr/>
          <p:nvPr/>
        </p:nvSpPr>
        <p:spPr>
          <a:xfrm>
            <a:off x="5282451" y="3088834"/>
            <a:ext cx="194621" cy="1946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D98AC0-C278-48A4-B6B9-2141BBD196B3}"/>
              </a:ext>
            </a:extLst>
          </p:cNvPr>
          <p:cNvSpPr txBox="1"/>
          <p:nvPr/>
        </p:nvSpPr>
        <p:spPr>
          <a:xfrm>
            <a:off x="5134914" y="3618983"/>
            <a:ext cx="529209" cy="3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06400"/>
                </a:solidFill>
              </a:rPr>
              <a:t>h</a:t>
            </a:r>
            <a:r>
              <a:rPr lang="en-US" dirty="0" err="1">
                <a:solidFill>
                  <a:srgbClr val="F064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06400"/>
              </a:solidFill>
              <a:latin typeface="Symbol" pitchFamily="18" charset="2"/>
            </a:endParaRPr>
          </a:p>
        </p:txBody>
      </p:sp>
      <p:sp>
        <p:nvSpPr>
          <p:cNvPr id="32" name="Freeform 97">
            <a:extLst>
              <a:ext uri="{FF2B5EF4-FFF2-40B4-BE49-F238E27FC236}">
                <a16:creationId xmlns:a16="http://schemas.microsoft.com/office/drawing/2014/main" id="{E9ECA877-3DAE-4137-B2F9-2032EB9393DE}"/>
              </a:ext>
            </a:extLst>
          </p:cNvPr>
          <p:cNvSpPr>
            <a:spLocks noChangeAspect="1"/>
          </p:cNvSpPr>
          <p:nvPr/>
        </p:nvSpPr>
        <p:spPr bwMode="auto">
          <a:xfrm rot="14074379" flipH="1">
            <a:off x="3960330" y="3513066"/>
            <a:ext cx="815764" cy="158015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CBBC55-2A5B-42B5-A1A8-8E9F4F7722FE}"/>
              </a:ext>
            </a:extLst>
          </p:cNvPr>
          <p:cNvSpPr txBox="1"/>
          <p:nvPr/>
        </p:nvSpPr>
        <p:spPr>
          <a:xfrm>
            <a:off x="4291144" y="3207405"/>
            <a:ext cx="529209" cy="3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A37D0-7E93-4F17-B5AE-B758EE4E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436CB2-41F3-4740-8E96-A00013C5C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Mie Scattering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63ECCCE-6277-4E28-B262-D8EA8248AA4A}"/>
              </a:ext>
            </a:extLst>
          </p:cNvPr>
          <p:cNvSpPr txBox="1">
            <a:spLocks noChangeArrowheads="1"/>
          </p:cNvSpPr>
          <p:nvPr/>
        </p:nvSpPr>
        <p:spPr>
          <a:xfrm>
            <a:off x="408375" y="765665"/>
            <a:ext cx="4300509" cy="15887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80000"/>
              </a:lnSpc>
              <a:buNone/>
            </a:pPr>
            <a:endParaRPr lang="en-US" altLang="en-US" sz="2000" dirty="0"/>
          </a:p>
          <a:p>
            <a:pPr marL="230188" indent="0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Mie</a:t>
            </a:r>
            <a:r>
              <a:rPr lang="en-US" altLang="en-US" sz="2000" dirty="0"/>
              <a:t> scattering: </a:t>
            </a:r>
            <a:r>
              <a:rPr lang="en-US" altLang="en-US" sz="2000" dirty="0" err="1">
                <a:solidFill>
                  <a:srgbClr val="FF0000"/>
                </a:solidFill>
              </a:rPr>
              <a:t>R~</a:t>
            </a:r>
            <a:r>
              <a:rPr lang="en-US" alt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endParaRPr lang="en-US" alt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Aerosols (R~0.01-1 </a:t>
            </a:r>
            <a:r>
              <a:rPr lang="en-US" altLang="en-US" sz="2000" dirty="0">
                <a:latin typeface="Symbol" panose="05050102010706020507" pitchFamily="18" charset="2"/>
              </a:rPr>
              <a:t>m</a:t>
            </a:r>
            <a:r>
              <a:rPr lang="en-US" altLang="en-US" sz="2000" dirty="0"/>
              <a:t>m)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Red scattered better than blue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Blue moon, blue sun</a:t>
            </a:r>
          </a:p>
        </p:txBody>
      </p:sp>
      <p:sp>
        <p:nvSpPr>
          <p:cNvPr id="7" name="Oval 27">
            <a:extLst>
              <a:ext uri="{FF2B5EF4-FFF2-40B4-BE49-F238E27FC236}">
                <a16:creationId xmlns:a16="http://schemas.microsoft.com/office/drawing/2014/main" id="{18354306-8E7B-4631-A5F3-FB9620917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175" y="1413365"/>
            <a:ext cx="457200" cy="457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28">
            <a:extLst>
              <a:ext uri="{FF2B5EF4-FFF2-40B4-BE49-F238E27FC236}">
                <a16:creationId xmlns:a16="http://schemas.microsoft.com/office/drawing/2014/main" id="{404F9B14-25EE-4DDD-9474-3F9F09BE2578}"/>
              </a:ext>
            </a:extLst>
          </p:cNvPr>
          <p:cNvSpPr>
            <a:spLocks/>
          </p:cNvSpPr>
          <p:nvPr/>
        </p:nvSpPr>
        <p:spPr bwMode="auto">
          <a:xfrm>
            <a:off x="4878775" y="1489565"/>
            <a:ext cx="1600200" cy="381000"/>
          </a:xfrm>
          <a:custGeom>
            <a:avLst/>
            <a:gdLst>
              <a:gd name="T0" fmla="*/ 0 w 1056"/>
              <a:gd name="T1" fmla="*/ 192 h 208"/>
              <a:gd name="T2" fmla="*/ 96 w 1056"/>
              <a:gd name="T3" fmla="*/ 0 h 208"/>
              <a:gd name="T4" fmla="*/ 192 w 1056"/>
              <a:gd name="T5" fmla="*/ 192 h 208"/>
              <a:gd name="T6" fmla="*/ 288 w 1056"/>
              <a:gd name="T7" fmla="*/ 0 h 208"/>
              <a:gd name="T8" fmla="*/ 384 w 1056"/>
              <a:gd name="T9" fmla="*/ 192 h 208"/>
              <a:gd name="T10" fmla="*/ 480 w 1056"/>
              <a:gd name="T11" fmla="*/ 0 h 208"/>
              <a:gd name="T12" fmla="*/ 576 w 1056"/>
              <a:gd name="T13" fmla="*/ 192 h 208"/>
              <a:gd name="T14" fmla="*/ 672 w 1056"/>
              <a:gd name="T15" fmla="*/ 0 h 208"/>
              <a:gd name="T16" fmla="*/ 768 w 1056"/>
              <a:gd name="T17" fmla="*/ 192 h 208"/>
              <a:gd name="T18" fmla="*/ 864 w 1056"/>
              <a:gd name="T19" fmla="*/ 0 h 208"/>
              <a:gd name="T20" fmla="*/ 960 w 1056"/>
              <a:gd name="T21" fmla="*/ 192 h 208"/>
              <a:gd name="T22" fmla="*/ 1056 w 1056"/>
              <a:gd name="T23" fmla="*/ 9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6" h="208">
                <a:moveTo>
                  <a:pt x="0" y="192"/>
                </a:moveTo>
                <a:cubicBezTo>
                  <a:pt x="32" y="96"/>
                  <a:pt x="64" y="0"/>
                  <a:pt x="96" y="0"/>
                </a:cubicBezTo>
                <a:cubicBezTo>
                  <a:pt x="128" y="0"/>
                  <a:pt x="160" y="192"/>
                  <a:pt x="192" y="192"/>
                </a:cubicBezTo>
                <a:cubicBezTo>
                  <a:pt x="224" y="192"/>
                  <a:pt x="256" y="0"/>
                  <a:pt x="288" y="0"/>
                </a:cubicBezTo>
                <a:cubicBezTo>
                  <a:pt x="320" y="0"/>
                  <a:pt x="352" y="192"/>
                  <a:pt x="384" y="192"/>
                </a:cubicBezTo>
                <a:cubicBezTo>
                  <a:pt x="416" y="192"/>
                  <a:pt x="448" y="0"/>
                  <a:pt x="480" y="0"/>
                </a:cubicBezTo>
                <a:cubicBezTo>
                  <a:pt x="512" y="0"/>
                  <a:pt x="544" y="192"/>
                  <a:pt x="576" y="192"/>
                </a:cubicBezTo>
                <a:cubicBezTo>
                  <a:pt x="608" y="192"/>
                  <a:pt x="640" y="0"/>
                  <a:pt x="672" y="0"/>
                </a:cubicBezTo>
                <a:cubicBezTo>
                  <a:pt x="704" y="0"/>
                  <a:pt x="736" y="192"/>
                  <a:pt x="768" y="192"/>
                </a:cubicBezTo>
                <a:cubicBezTo>
                  <a:pt x="800" y="192"/>
                  <a:pt x="832" y="0"/>
                  <a:pt x="864" y="0"/>
                </a:cubicBezTo>
                <a:cubicBezTo>
                  <a:pt x="896" y="0"/>
                  <a:pt x="928" y="176"/>
                  <a:pt x="960" y="192"/>
                </a:cubicBezTo>
                <a:cubicBezTo>
                  <a:pt x="992" y="208"/>
                  <a:pt x="1040" y="112"/>
                  <a:pt x="1056" y="9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9">
            <a:extLst>
              <a:ext uri="{FF2B5EF4-FFF2-40B4-BE49-F238E27FC236}">
                <a16:creationId xmlns:a16="http://schemas.microsoft.com/office/drawing/2014/main" id="{FE35C801-32F3-4544-A502-D0DB1F676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5175" y="164196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7D929F6B-2EC8-4D64-A578-EB9132DDD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700" y="104665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1" name="Line 31">
            <a:extLst>
              <a:ext uri="{FF2B5EF4-FFF2-40B4-BE49-F238E27FC236}">
                <a16:creationId xmlns:a16="http://schemas.microsoft.com/office/drawing/2014/main" id="{EE5FF8A5-5664-4057-BD3E-7AECFD3630D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8193475" y="160386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8">
            <a:extLst>
              <a:ext uri="{FF2B5EF4-FFF2-40B4-BE49-F238E27FC236}">
                <a16:creationId xmlns:a16="http://schemas.microsoft.com/office/drawing/2014/main" id="{366EF832-27EC-4E60-BC41-B01756B4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975" y="1427653"/>
            <a:ext cx="33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3" name="Line 40">
            <a:extLst>
              <a:ext uri="{FF2B5EF4-FFF2-40B4-BE49-F238E27FC236}">
                <a16:creationId xmlns:a16="http://schemas.microsoft.com/office/drawing/2014/main" id="{E9E5CDA7-B910-4176-9F6F-E9AAEFD45B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9375" y="141336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6C9E5-909B-4EE2-BC3F-BB81A708C175}"/>
              </a:ext>
            </a:extLst>
          </p:cNvPr>
          <p:cNvSpPr/>
          <p:nvPr/>
        </p:nvSpPr>
        <p:spPr>
          <a:xfrm>
            <a:off x="1324830" y="4525520"/>
            <a:ext cx="66019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All directions but not isotropic.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Dependent on particle radius and refractive index.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Much more intense than Rayleigh scattering.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Not as strongly wavelength dependent (</a:t>
            </a:r>
            <a:r>
              <a:rPr lang="en-US" altLang="en-US" sz="2000" dirty="0">
                <a:latin typeface="Symbol" panose="05050102010706020507" pitchFamily="18" charset="2"/>
              </a:rPr>
              <a:t>l</a:t>
            </a:r>
            <a:r>
              <a:rPr lang="en-US" altLang="en-US" sz="2000" baseline="30000" dirty="0"/>
              <a:t>2</a:t>
            </a:r>
            <a:r>
              <a:rPr lang="en-US" altLang="en-US" sz="2000" dirty="0"/>
              <a:t>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colloids in solution it is also known as </a:t>
            </a:r>
            <a:r>
              <a:rPr lang="en-US" sz="2000" dirty="0">
                <a:solidFill>
                  <a:srgbClr val="0000FF"/>
                </a:solidFill>
              </a:rPr>
              <a:t>Tyndall Effect</a:t>
            </a:r>
            <a:r>
              <a:rPr lang="en-US" sz="2000" dirty="0"/>
              <a:t>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F9277-EF7E-4E70-80A4-AF0AB9C03D74}"/>
              </a:ext>
            </a:extLst>
          </p:cNvPr>
          <p:cNvGrpSpPr/>
          <p:nvPr/>
        </p:nvGrpSpPr>
        <p:grpSpPr>
          <a:xfrm>
            <a:off x="347204" y="2444957"/>
            <a:ext cx="4361680" cy="1798970"/>
            <a:chOff x="2449700" y="2566877"/>
            <a:chExt cx="4361680" cy="17989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A230C1-9258-4CF8-A740-F03486DE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9700" y="2777077"/>
              <a:ext cx="4361680" cy="15887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C588C4-2C9D-4C44-80E3-2BC50CA60319}"/>
                </a:ext>
              </a:extLst>
            </p:cNvPr>
            <p:cNvSpPr txBox="1"/>
            <p:nvPr/>
          </p:nvSpPr>
          <p:spPr>
            <a:xfrm>
              <a:off x="2762194" y="2572907"/>
              <a:ext cx="1497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Particle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780DC6-92FE-419C-9CB7-CBE0793CA46D}"/>
                </a:ext>
              </a:extLst>
            </p:cNvPr>
            <p:cNvSpPr txBox="1"/>
            <p:nvPr/>
          </p:nvSpPr>
          <p:spPr>
            <a:xfrm>
              <a:off x="4878775" y="2566877"/>
              <a:ext cx="1445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Large Particle</a:t>
              </a:r>
            </a:p>
          </p:txBody>
        </p:sp>
      </p:grpSp>
      <p:pic>
        <p:nvPicPr>
          <p:cNvPr id="7170" name="Picture 2" descr="Image result for mie scattering wavelength dependence">
            <a:extLst>
              <a:ext uri="{FF2B5EF4-FFF2-40B4-BE49-F238E27FC236}">
                <a16:creationId xmlns:a16="http://schemas.microsoft.com/office/drawing/2014/main" id="{0B3E24B4-989E-4C37-816F-8576E86B7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76" y="2390470"/>
            <a:ext cx="3133997" cy="18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93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Image result for dynamic light scattering">
            <a:extLst>
              <a:ext uri="{FF2B5EF4-FFF2-40B4-BE49-F238E27FC236}">
                <a16:creationId xmlns:a16="http://schemas.microsoft.com/office/drawing/2014/main" id="{4CE9D004-43A3-43C5-B04A-6970D71D6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63" y="4269047"/>
            <a:ext cx="4190025" cy="2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light scatter surface">
            <a:extLst>
              <a:ext uri="{FF2B5EF4-FFF2-40B4-BE49-F238E27FC236}">
                <a16:creationId xmlns:a16="http://schemas.microsoft.com/office/drawing/2014/main" id="{E862B0C1-1E9C-439C-A745-8CF7367E3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3" y="4269047"/>
            <a:ext cx="3465960" cy="231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B83D47-67F8-4D43-BEA5-F7376350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E2AEB8-56CE-4A5A-AAAE-817DA5F7A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Mie Scattering/Tyndall Effect</a:t>
            </a:r>
          </a:p>
        </p:txBody>
      </p:sp>
      <p:pic>
        <p:nvPicPr>
          <p:cNvPr id="15362" name="Picture 2" descr="Image result for watered down milk">
            <a:extLst>
              <a:ext uri="{FF2B5EF4-FFF2-40B4-BE49-F238E27FC236}">
                <a16:creationId xmlns:a16="http://schemas.microsoft.com/office/drawing/2014/main" id="{29DB9A73-A86B-4760-ADA0-618FD948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40" y="842166"/>
            <a:ext cx="1724310" cy="2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milk">
            <a:extLst>
              <a:ext uri="{FF2B5EF4-FFF2-40B4-BE49-F238E27FC236}">
                <a16:creationId xmlns:a16="http://schemas.microsoft.com/office/drawing/2014/main" id="{95EA5163-621E-4DF6-8A10-D278123B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0" y="842165"/>
            <a:ext cx="2202666" cy="248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opalescent glass">
            <a:extLst>
              <a:ext uri="{FF2B5EF4-FFF2-40B4-BE49-F238E27FC236}">
                <a16:creationId xmlns:a16="http://schemas.microsoft.com/office/drawing/2014/main" id="{7F136937-3CE4-44FF-BC65-8FC54A40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38" y="1161308"/>
            <a:ext cx="2285078" cy="21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C85E00-4100-472B-9ED2-9F14FFFA3172}"/>
              </a:ext>
            </a:extLst>
          </p:cNvPr>
          <p:cNvSpPr/>
          <p:nvPr/>
        </p:nvSpPr>
        <p:spPr>
          <a:xfrm>
            <a:off x="4793741" y="791976"/>
            <a:ext cx="1742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Opalescent glass</a:t>
            </a:r>
            <a:endParaRPr lang="en-US" altLang="en-US" dirty="0"/>
          </a:p>
        </p:txBody>
      </p:sp>
      <p:pic>
        <p:nvPicPr>
          <p:cNvPr id="15368" name="Picture 8" descr="Image result for blue eyes tyndall effect">
            <a:extLst>
              <a:ext uri="{FF2B5EF4-FFF2-40B4-BE49-F238E27FC236}">
                <a16:creationId xmlns:a16="http://schemas.microsoft.com/office/drawing/2014/main" id="{C4AD802F-8F58-4912-BF2D-0B5205DE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36" y="1511252"/>
            <a:ext cx="2022622" cy="13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32D5BD-2438-4964-8537-36CA49BEA240}"/>
              </a:ext>
            </a:extLst>
          </p:cNvPr>
          <p:cNvSpPr txBox="1"/>
          <p:nvPr/>
        </p:nvSpPr>
        <p:spPr>
          <a:xfrm>
            <a:off x="2305164" y="3764050"/>
            <a:ext cx="4533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Dynamic Light Scattering (</a:t>
            </a:r>
            <a:r>
              <a:rPr lang="en-US" sz="2000" dirty="0" err="1"/>
              <a:t>Mattoussi</a:t>
            </a:r>
            <a:r>
              <a:rPr lang="en-US" sz="2000" dirty="0"/>
              <a:t> lab)</a:t>
            </a:r>
          </a:p>
        </p:txBody>
      </p:sp>
    </p:spTree>
    <p:extLst>
      <p:ext uri="{BB962C8B-B14F-4D97-AF65-F5344CB8AC3E}">
        <p14:creationId xmlns:p14="http://schemas.microsoft.com/office/powerpoint/2010/main" val="10622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8A1F76-2F6C-47FD-B25A-5008EF36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173BA-0967-49B8-9EB8-98E94F831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Mie Scattering and Doppler Radar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3750E-782D-4EA9-8778-1E652DEC6FA7}"/>
              </a:ext>
            </a:extLst>
          </p:cNvPr>
          <p:cNvGrpSpPr/>
          <p:nvPr/>
        </p:nvGrpSpPr>
        <p:grpSpPr>
          <a:xfrm>
            <a:off x="5328005" y="1464073"/>
            <a:ext cx="3459406" cy="3314290"/>
            <a:chOff x="4933773" y="1669531"/>
            <a:chExt cx="3459406" cy="3314290"/>
          </a:xfrm>
        </p:grpSpPr>
        <p:pic>
          <p:nvPicPr>
            <p:cNvPr id="12" name="Picture 17" descr="fig12-1.pdf">
              <a:extLst>
                <a:ext uri="{FF2B5EF4-FFF2-40B4-BE49-F238E27FC236}">
                  <a16:creationId xmlns:a16="http://schemas.microsoft.com/office/drawing/2014/main" id="{160098FF-95C0-4E0A-A79E-1D4DBA80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/>
            <a:stretch>
              <a:fillRect/>
            </a:stretch>
          </p:blipFill>
          <p:spPr bwMode="auto">
            <a:xfrm>
              <a:off x="4933773" y="1669531"/>
              <a:ext cx="3459406" cy="3314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218AC50-030E-475C-B0BE-EC43E15B8CAE}"/>
                </a:ext>
              </a:extLst>
            </p:cNvPr>
            <p:cNvSpPr/>
            <p:nvPr/>
          </p:nvSpPr>
          <p:spPr>
            <a:xfrm>
              <a:off x="6606346" y="2140759"/>
              <a:ext cx="1294415" cy="8364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ABDB76-4808-4B3E-8C3C-31DA792D7C26}"/>
              </a:ext>
            </a:extLst>
          </p:cNvPr>
          <p:cNvGrpSpPr/>
          <p:nvPr/>
        </p:nvGrpSpPr>
        <p:grpSpPr>
          <a:xfrm>
            <a:off x="111334" y="1028700"/>
            <a:ext cx="4507832" cy="2535656"/>
            <a:chOff x="111334" y="1028700"/>
            <a:chExt cx="4507832" cy="2535656"/>
          </a:xfrm>
        </p:grpSpPr>
        <p:pic>
          <p:nvPicPr>
            <p:cNvPr id="16386" name="Picture 2" descr="Image result for hurricane michael radar">
              <a:extLst>
                <a:ext uri="{FF2B5EF4-FFF2-40B4-BE49-F238E27FC236}">
                  <a16:creationId xmlns:a16="http://schemas.microsoft.com/office/drawing/2014/main" id="{64242EFC-E6D6-4749-80D5-7BA14067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34" y="1028700"/>
              <a:ext cx="4507832" cy="2535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37" name="TextBox 4">
              <a:extLst>
                <a:ext uri="{FF2B5EF4-FFF2-40B4-BE49-F238E27FC236}">
                  <a16:creationId xmlns:a16="http://schemas.microsoft.com/office/drawing/2014/main" id="{E074E4D5-0AA9-4CB4-A500-25F75980B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34" y="3225802"/>
              <a:ext cx="33538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600" dirty="0">
                  <a:solidFill>
                    <a:srgbClr val="FF0000"/>
                  </a:solidFill>
                </a:rPr>
                <a:t>Hurricane Michael in October 2018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B0B69-A458-447C-B463-F9A98A1BBB57}"/>
              </a:ext>
            </a:extLst>
          </p:cNvPr>
          <p:cNvGrpSpPr/>
          <p:nvPr/>
        </p:nvGrpSpPr>
        <p:grpSpPr>
          <a:xfrm>
            <a:off x="177039" y="4033385"/>
            <a:ext cx="4262577" cy="2377719"/>
            <a:chOff x="177039" y="4033385"/>
            <a:chExt cx="4262577" cy="2377719"/>
          </a:xfrm>
        </p:grpSpPr>
        <p:pic>
          <p:nvPicPr>
            <p:cNvPr id="16388" name="Picture 4" descr="Image result for microwave radar weather">
              <a:extLst>
                <a:ext uri="{FF2B5EF4-FFF2-40B4-BE49-F238E27FC236}">
                  <a16:creationId xmlns:a16="http://schemas.microsoft.com/office/drawing/2014/main" id="{4FD50672-3183-4819-919A-FD08B2F89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39" y="4033385"/>
              <a:ext cx="4262577" cy="2377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1ACFEA-B0C7-489C-9E8C-95BF046B7FE4}"/>
                </a:ext>
              </a:extLst>
            </p:cNvPr>
            <p:cNvSpPr txBox="1"/>
            <p:nvPr/>
          </p:nvSpPr>
          <p:spPr>
            <a:xfrm>
              <a:off x="2365250" y="4778363"/>
              <a:ext cx="1357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Microwaves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8331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7" descr="fig12-1.pdf">
            <a:extLst>
              <a:ext uri="{FF2B5EF4-FFF2-40B4-BE49-F238E27FC236}">
                <a16:creationId xmlns:a16="http://schemas.microsoft.com/office/drawing/2014/main" id="{A73EDDEA-7C45-498D-8ADE-EC5AA2CB8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>
            <a:off x="1752600" y="649935"/>
            <a:ext cx="5638800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3A1ACD6-4550-4B58-8868-9DF1713C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Light Scattering Regime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CBA11E-DF32-4E69-A0FC-628216FA3BBD}"/>
              </a:ext>
            </a:extLst>
          </p:cNvPr>
          <p:cNvSpPr/>
          <p:nvPr/>
        </p:nvSpPr>
        <p:spPr>
          <a:xfrm rot="19613607">
            <a:off x="2369944" y="4694267"/>
            <a:ext cx="921151" cy="873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79884-7228-4567-A138-A3AF6A8A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5D41D-43B2-4058-BC8C-8800F0095189}"/>
              </a:ext>
            </a:extLst>
          </p:cNvPr>
          <p:cNvSpPr txBox="1"/>
          <p:nvPr/>
        </p:nvSpPr>
        <p:spPr>
          <a:xfrm>
            <a:off x="673336" y="4738297"/>
            <a:ext cx="161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Atoms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Molecules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Nanoparticles</a:t>
            </a:r>
          </a:p>
        </p:txBody>
      </p:sp>
    </p:spTree>
    <p:extLst>
      <p:ext uri="{BB962C8B-B14F-4D97-AF65-F5344CB8AC3E}">
        <p14:creationId xmlns:p14="http://schemas.microsoft.com/office/powerpoint/2010/main" val="282702006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98DAB9-9FF1-43BA-A7DB-6FC261F0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747372-DD76-46FC-8744-8442185BB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Rayleigh Scattering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F7009F7-EFC7-4A9F-BD67-510FCCAD0B43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891595"/>
            <a:ext cx="8458200" cy="5715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0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Rayleigh</a:t>
            </a:r>
            <a:r>
              <a:rPr lang="en-US" altLang="en-US" sz="2000" dirty="0"/>
              <a:t> scattering: </a:t>
            </a:r>
            <a:r>
              <a:rPr lang="en-US" altLang="en-US" sz="2000" dirty="0">
                <a:solidFill>
                  <a:srgbClr val="FF0000"/>
                </a:solidFill>
              </a:rPr>
              <a:t>R&lt;&lt;</a:t>
            </a:r>
            <a:r>
              <a:rPr lang="en-US" alt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Molecules (R~0.0001-0.001 mm).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What we observe with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2000" dirty="0"/>
              <a:t>		Raman spectroscopy.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7651F65A-8A83-474B-84AE-A4318699F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00" y="1507824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33">
            <a:extLst>
              <a:ext uri="{FF2B5EF4-FFF2-40B4-BE49-F238E27FC236}">
                <a16:creationId xmlns:a16="http://schemas.microsoft.com/office/drawing/2014/main" id="{69F62E5E-D6E6-4072-9DB4-18F09F455646}"/>
              </a:ext>
            </a:extLst>
          </p:cNvPr>
          <p:cNvSpPr>
            <a:spLocks/>
          </p:cNvSpPr>
          <p:nvPr/>
        </p:nvSpPr>
        <p:spPr bwMode="auto">
          <a:xfrm>
            <a:off x="5384800" y="1355424"/>
            <a:ext cx="2057400" cy="381000"/>
          </a:xfrm>
          <a:custGeom>
            <a:avLst/>
            <a:gdLst>
              <a:gd name="T0" fmla="*/ 0 w 1056"/>
              <a:gd name="T1" fmla="*/ 192 h 208"/>
              <a:gd name="T2" fmla="*/ 96 w 1056"/>
              <a:gd name="T3" fmla="*/ 0 h 208"/>
              <a:gd name="T4" fmla="*/ 192 w 1056"/>
              <a:gd name="T5" fmla="*/ 192 h 208"/>
              <a:gd name="T6" fmla="*/ 288 w 1056"/>
              <a:gd name="T7" fmla="*/ 0 h 208"/>
              <a:gd name="T8" fmla="*/ 384 w 1056"/>
              <a:gd name="T9" fmla="*/ 192 h 208"/>
              <a:gd name="T10" fmla="*/ 480 w 1056"/>
              <a:gd name="T11" fmla="*/ 0 h 208"/>
              <a:gd name="T12" fmla="*/ 576 w 1056"/>
              <a:gd name="T13" fmla="*/ 192 h 208"/>
              <a:gd name="T14" fmla="*/ 672 w 1056"/>
              <a:gd name="T15" fmla="*/ 0 h 208"/>
              <a:gd name="T16" fmla="*/ 768 w 1056"/>
              <a:gd name="T17" fmla="*/ 192 h 208"/>
              <a:gd name="T18" fmla="*/ 864 w 1056"/>
              <a:gd name="T19" fmla="*/ 0 h 208"/>
              <a:gd name="T20" fmla="*/ 960 w 1056"/>
              <a:gd name="T21" fmla="*/ 192 h 208"/>
              <a:gd name="T22" fmla="*/ 1056 w 1056"/>
              <a:gd name="T23" fmla="*/ 9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6" h="208">
                <a:moveTo>
                  <a:pt x="0" y="192"/>
                </a:moveTo>
                <a:cubicBezTo>
                  <a:pt x="32" y="96"/>
                  <a:pt x="64" y="0"/>
                  <a:pt x="96" y="0"/>
                </a:cubicBezTo>
                <a:cubicBezTo>
                  <a:pt x="128" y="0"/>
                  <a:pt x="160" y="192"/>
                  <a:pt x="192" y="192"/>
                </a:cubicBezTo>
                <a:cubicBezTo>
                  <a:pt x="224" y="192"/>
                  <a:pt x="256" y="0"/>
                  <a:pt x="288" y="0"/>
                </a:cubicBezTo>
                <a:cubicBezTo>
                  <a:pt x="320" y="0"/>
                  <a:pt x="352" y="192"/>
                  <a:pt x="384" y="192"/>
                </a:cubicBezTo>
                <a:cubicBezTo>
                  <a:pt x="416" y="192"/>
                  <a:pt x="448" y="0"/>
                  <a:pt x="480" y="0"/>
                </a:cubicBezTo>
                <a:cubicBezTo>
                  <a:pt x="512" y="0"/>
                  <a:pt x="544" y="192"/>
                  <a:pt x="576" y="192"/>
                </a:cubicBezTo>
                <a:cubicBezTo>
                  <a:pt x="608" y="192"/>
                  <a:pt x="640" y="0"/>
                  <a:pt x="672" y="0"/>
                </a:cubicBezTo>
                <a:cubicBezTo>
                  <a:pt x="704" y="0"/>
                  <a:pt x="736" y="192"/>
                  <a:pt x="768" y="192"/>
                </a:cubicBezTo>
                <a:cubicBezTo>
                  <a:pt x="800" y="192"/>
                  <a:pt x="832" y="0"/>
                  <a:pt x="864" y="0"/>
                </a:cubicBezTo>
                <a:cubicBezTo>
                  <a:pt x="896" y="0"/>
                  <a:pt x="928" y="176"/>
                  <a:pt x="960" y="192"/>
                </a:cubicBezTo>
                <a:cubicBezTo>
                  <a:pt x="992" y="208"/>
                  <a:pt x="1040" y="112"/>
                  <a:pt x="1056" y="9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34">
            <a:extLst>
              <a:ext uri="{FF2B5EF4-FFF2-40B4-BE49-F238E27FC236}">
                <a16:creationId xmlns:a16="http://schemas.microsoft.com/office/drawing/2014/main" id="{A387FA8C-D333-4BEE-B25A-F957D45D8E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6725" y="1589499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3051986A-9185-4FF6-A540-011BD674F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525" y="912512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4CC5E32F-2537-4681-8E37-DBB5C7E04982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8204200" y="1584024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C85B5FBF-C7C6-45E0-889B-A8D9C7FA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0" y="1400667"/>
            <a:ext cx="33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6" name="Line 41">
            <a:extLst>
              <a:ext uri="{FF2B5EF4-FFF2-40B4-BE49-F238E27FC236}">
                <a16:creationId xmlns:a16="http://schemas.microsoft.com/office/drawing/2014/main" id="{510BEA2D-51A9-4369-B529-647876BDD6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0" y="127922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77840-A04F-4EE5-AB69-9C6A123BD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433" y="4638016"/>
            <a:ext cx="4089133" cy="19913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5FE1-ECA2-48E8-B8CD-EE82CA6E04EC}"/>
              </a:ext>
            </a:extLst>
          </p:cNvPr>
          <p:cNvSpPr/>
          <p:nvPr/>
        </p:nvSpPr>
        <p:spPr>
          <a:xfrm>
            <a:off x="752570" y="2294469"/>
            <a:ext cx="7527830" cy="221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altLang="en-US" dirty="0"/>
              <a:t>Incident light causes a momentary distortion of the electrons distributed around a bond.</a:t>
            </a: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altLang="en-US" dirty="0"/>
              <a:t>This induces a temporary dipole moment. </a:t>
            </a: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altLang="en-US" dirty="0"/>
              <a:t>The distorted cloud relaxes back to its original state.</a:t>
            </a: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altLang="en-US" dirty="0"/>
              <a:t>A photon is “re-emitted” during relaxation. </a:t>
            </a: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altLang="en-US" dirty="0"/>
              <a:t>The “emitted” photon is usually the same energy as the incident photon. </a:t>
            </a:r>
          </a:p>
        </p:txBody>
      </p:sp>
    </p:spTree>
    <p:extLst>
      <p:ext uri="{BB962C8B-B14F-4D97-AF65-F5344CB8AC3E}">
        <p14:creationId xmlns:p14="http://schemas.microsoft.com/office/powerpoint/2010/main" val="234413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4330509A-3EA8-4E85-A8DE-721D25E2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84" y="3345538"/>
            <a:ext cx="4696225" cy="348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A2A8FEC5-B6A9-420E-BA03-6A6ABF3E8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Rayleigh Scattering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ECFE9-5110-4FC3-B480-6716A8ABDDBD}"/>
              </a:ext>
            </a:extLst>
          </p:cNvPr>
          <p:cNvSpPr txBox="1"/>
          <p:nvPr/>
        </p:nvSpPr>
        <p:spPr>
          <a:xfrm>
            <a:off x="4237254" y="1028700"/>
            <a:ext cx="4696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 =  scattering intensity at </a:t>
            </a:r>
            <a:r>
              <a:rPr lang="en-US" dirty="0">
                <a:latin typeface="Symbol" panose="05050102010706020507" pitchFamily="18" charset="2"/>
              </a:rPr>
              <a:t>q</a:t>
            </a:r>
          </a:p>
          <a:p>
            <a:r>
              <a:rPr lang="en-US" dirty="0"/>
              <a:t>I</a:t>
            </a:r>
            <a:r>
              <a:rPr lang="en-US" baseline="-25000" dirty="0"/>
              <a:t>0</a:t>
            </a:r>
            <a:r>
              <a:rPr lang="en-US" dirty="0"/>
              <a:t> =  incident light intensity</a:t>
            </a:r>
          </a:p>
          <a:p>
            <a:r>
              <a:rPr lang="en-US" dirty="0">
                <a:latin typeface="Symbol" panose="05050102010706020507" pitchFamily="18" charset="2"/>
              </a:rPr>
              <a:t>q </a:t>
            </a:r>
            <a:r>
              <a:rPr lang="en-US" dirty="0"/>
              <a:t>=  angle between incident and scattered light</a:t>
            </a:r>
          </a:p>
          <a:p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= polarizability</a:t>
            </a:r>
          </a:p>
          <a:p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= wavelength</a:t>
            </a:r>
          </a:p>
          <a:p>
            <a:r>
              <a:rPr lang="en-US" dirty="0"/>
              <a:t>R = distance from the </a:t>
            </a:r>
            <a:r>
              <a:rPr lang="en-US" dirty="0" err="1"/>
              <a:t>scatterer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80CA-ADF2-4C39-B9F9-98F34B329DEC}"/>
              </a:ext>
            </a:extLst>
          </p:cNvPr>
          <p:cNvSpPr txBox="1"/>
          <p:nvPr/>
        </p:nvSpPr>
        <p:spPr>
          <a:xfrm>
            <a:off x="341086" y="2009566"/>
            <a:ext cx="3643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Take homes:</a:t>
            </a:r>
          </a:p>
          <a:p>
            <a:pPr marL="457200" indent="-174625">
              <a:buAutoNum type="arabicParenR"/>
            </a:pPr>
            <a:r>
              <a:rPr lang="en-US" sz="2400" dirty="0"/>
              <a:t>Dependent on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</a:rPr>
              <a:t>2</a:t>
            </a:r>
          </a:p>
          <a:p>
            <a:pPr marL="457200" indent="-174625">
              <a:buFontTx/>
              <a:buAutoNum type="arabicParenR"/>
            </a:pPr>
            <a:r>
              <a:rPr lang="en-US" sz="2400" dirty="0"/>
              <a:t>Dependent on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30000" dirty="0">
                <a:latin typeface="Symbol" panose="05050102010706020507" pitchFamily="18" charset="2"/>
              </a:rPr>
              <a:t>4</a:t>
            </a:r>
            <a:endParaRPr lang="en-US" sz="2400" baseline="30000" dirty="0"/>
          </a:p>
          <a:p>
            <a:pPr marL="342900" indent="-342900">
              <a:buAutoNum type="arabicParenR"/>
            </a:pPr>
            <a:endParaRPr lang="en-US" sz="2400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6503F-FDC4-4300-913D-7B49EB068F3A}"/>
              </a:ext>
            </a:extLst>
          </p:cNvPr>
          <p:cNvSpPr txBox="1"/>
          <p:nvPr/>
        </p:nvSpPr>
        <p:spPr>
          <a:xfrm>
            <a:off x="6353627" y="4294410"/>
            <a:ext cx="1923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400 nm scatters ~10 times as much as 700 nm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4AEF73-3C7B-4C04-A5BE-E113133C22CC}"/>
              </a:ext>
            </a:extLst>
          </p:cNvPr>
          <p:cNvGrpSpPr/>
          <p:nvPr/>
        </p:nvGrpSpPr>
        <p:grpSpPr>
          <a:xfrm>
            <a:off x="166256" y="3923780"/>
            <a:ext cx="4070998" cy="2056563"/>
            <a:chOff x="-86826" y="4076700"/>
            <a:chExt cx="4070998" cy="20565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EDFB39-EB9E-485C-8E0A-FB504764D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056" y="4076700"/>
              <a:ext cx="3473116" cy="20565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B23E9-1901-4D0A-AB8D-903E11652262}"/>
                </a:ext>
              </a:extLst>
            </p:cNvPr>
            <p:cNvSpPr txBox="1"/>
            <p:nvPr/>
          </p:nvSpPr>
          <p:spPr>
            <a:xfrm>
              <a:off x="-86826" y="4808193"/>
              <a:ext cx="89481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0" name="Litebulb">
              <a:extLst>
                <a:ext uri="{FF2B5EF4-FFF2-40B4-BE49-F238E27FC236}">
                  <a16:creationId xmlns:a16="http://schemas.microsoft.com/office/drawing/2014/main" id="{75E16504-CF05-4C52-BC2D-C2735754137F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26148" y="5215181"/>
              <a:ext cx="398172" cy="59725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62B20A0-9248-48CA-8CCB-9BA9D3F4A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894030"/>
            <a:ext cx="3160418" cy="9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4330509A-3EA8-4E85-A8DE-721D25E2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84" y="3345538"/>
            <a:ext cx="4696225" cy="348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A2A8FEC5-B6A9-420E-BA03-6A6ABF3E8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Rayleigh Scattering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6503F-FDC4-4300-913D-7B49EB068F3A}"/>
              </a:ext>
            </a:extLst>
          </p:cNvPr>
          <p:cNvSpPr txBox="1"/>
          <p:nvPr/>
        </p:nvSpPr>
        <p:spPr>
          <a:xfrm>
            <a:off x="6353627" y="4294410"/>
            <a:ext cx="1923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400 nm scatters ~10 times as much as 700 nm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C2F324-3A54-448D-9CEE-2294A9D1A496}"/>
              </a:ext>
            </a:extLst>
          </p:cNvPr>
          <p:cNvGrpSpPr/>
          <p:nvPr/>
        </p:nvGrpSpPr>
        <p:grpSpPr>
          <a:xfrm>
            <a:off x="166256" y="3923780"/>
            <a:ext cx="4070998" cy="2056563"/>
            <a:chOff x="-86826" y="4076700"/>
            <a:chExt cx="4070998" cy="20565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6D6B09-B93D-4B10-973E-239B65199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056" y="4076700"/>
              <a:ext cx="3473116" cy="20565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D340B-F2A1-42AD-A86E-96A8BC1BDE57}"/>
                </a:ext>
              </a:extLst>
            </p:cNvPr>
            <p:cNvSpPr txBox="1"/>
            <p:nvPr/>
          </p:nvSpPr>
          <p:spPr>
            <a:xfrm>
              <a:off x="-86826" y="4808193"/>
              <a:ext cx="894819" cy="3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17" name="Litebulb">
              <a:extLst>
                <a:ext uri="{FF2B5EF4-FFF2-40B4-BE49-F238E27FC236}">
                  <a16:creationId xmlns:a16="http://schemas.microsoft.com/office/drawing/2014/main" id="{9E4D6115-4AC1-42A3-B94C-E0B3D42D866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26148" y="5215181"/>
              <a:ext cx="398172" cy="59725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7782 h 21600"/>
                <a:gd name="T4" fmla="*/ 0 w 21600"/>
                <a:gd name="T5" fmla="*/ 7782 h 21600"/>
                <a:gd name="T6" fmla="*/ 10800 w 21600"/>
                <a:gd name="T7" fmla="*/ 21600 h 21600"/>
                <a:gd name="T8" fmla="*/ 3556 w 21600"/>
                <a:gd name="T9" fmla="*/ 2188 h 21600"/>
                <a:gd name="T10" fmla="*/ 18277 w 21600"/>
                <a:gd name="T11" fmla="*/ 9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5" descr="60cloud.jpg">
            <a:extLst>
              <a:ext uri="{FF2B5EF4-FFF2-40B4-BE49-F238E27FC236}">
                <a16:creationId xmlns:a16="http://schemas.microsoft.com/office/drawing/2014/main" id="{A043FED7-BF85-47FB-BBB1-F4F3B1BA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40968"/>
            <a:ext cx="3276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155DF7CC-9A3A-4B6C-9E7A-CC469D77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415593"/>
            <a:ext cx="580707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sz="1800" dirty="0"/>
              <a:t>Atmospheric composition: N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(78%), 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(21%), </a:t>
            </a:r>
            <a:r>
              <a:rPr lang="en-US" altLang="en-US" sz="1800" dirty="0" err="1"/>
              <a:t>Ar</a:t>
            </a:r>
            <a:r>
              <a:rPr lang="en-US" altLang="en-US" sz="1800" dirty="0"/>
              <a:t> (1%)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800" dirty="0"/>
              <a:t>Size of N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molecule: 0.31 nm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800" dirty="0"/>
              <a:t>Size of 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molecule: 0.29 nm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800" dirty="0"/>
              <a:t>Size of </a:t>
            </a:r>
            <a:r>
              <a:rPr lang="en-US" altLang="en-US" sz="1800" dirty="0" err="1"/>
              <a:t>Ar</a:t>
            </a:r>
            <a:r>
              <a:rPr lang="en-US" altLang="en-US" sz="1800" dirty="0"/>
              <a:t> molecule: 0.3 nm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EF767B-6174-4757-B8C5-EC0FD5564494}"/>
              </a:ext>
            </a:extLst>
          </p:cNvPr>
          <p:cNvSpPr/>
          <p:nvPr/>
        </p:nvSpPr>
        <p:spPr>
          <a:xfrm>
            <a:off x="1300843" y="760744"/>
            <a:ext cx="654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MS"/>
              </a:rPr>
              <a:t>Only ~1 in 10</a:t>
            </a:r>
            <a:r>
              <a:rPr lang="en-US" sz="2400" baseline="30000" dirty="0">
                <a:solidFill>
                  <a:srgbClr val="FF0000"/>
                </a:solidFill>
                <a:latin typeface="ArialMS"/>
              </a:rPr>
              <a:t>6</a:t>
            </a:r>
            <a:r>
              <a:rPr lang="en-US" sz="1600" dirty="0">
                <a:solidFill>
                  <a:srgbClr val="FF0000"/>
                </a:solidFill>
                <a:latin typeface="ArialM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MS"/>
              </a:rPr>
              <a:t>of the incident photons scatter.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31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A2A8FEC5-B6A9-420E-BA03-6A6ABF3E8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Rayleigh Scattering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ECFE9-5110-4FC3-B480-6716A8ABDDBD}"/>
              </a:ext>
            </a:extLst>
          </p:cNvPr>
          <p:cNvSpPr txBox="1"/>
          <p:nvPr/>
        </p:nvSpPr>
        <p:spPr>
          <a:xfrm>
            <a:off x="4237254" y="1028700"/>
            <a:ext cx="4696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 =  scattering intensity at </a:t>
            </a:r>
            <a:r>
              <a:rPr lang="en-US" dirty="0">
                <a:latin typeface="Symbol" panose="05050102010706020507" pitchFamily="18" charset="2"/>
              </a:rPr>
              <a:t>q</a:t>
            </a:r>
          </a:p>
          <a:p>
            <a:r>
              <a:rPr lang="en-US" dirty="0"/>
              <a:t>I</a:t>
            </a:r>
            <a:r>
              <a:rPr lang="en-US" baseline="-25000" dirty="0"/>
              <a:t>0</a:t>
            </a:r>
            <a:r>
              <a:rPr lang="en-US" dirty="0"/>
              <a:t> =  incident light intensity</a:t>
            </a:r>
          </a:p>
          <a:p>
            <a:r>
              <a:rPr lang="en-US" dirty="0">
                <a:latin typeface="Symbol" panose="05050102010706020507" pitchFamily="18" charset="2"/>
              </a:rPr>
              <a:t>q </a:t>
            </a:r>
            <a:r>
              <a:rPr lang="en-US" dirty="0"/>
              <a:t>=  angle between incident and scattered light</a:t>
            </a:r>
          </a:p>
          <a:p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= polarizability</a:t>
            </a:r>
          </a:p>
          <a:p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= wavelength</a:t>
            </a:r>
          </a:p>
          <a:p>
            <a:r>
              <a:rPr lang="en-US" dirty="0"/>
              <a:t>R = distance from the </a:t>
            </a:r>
            <a:r>
              <a:rPr lang="en-US" dirty="0" err="1"/>
              <a:t>scatterer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80CA-ADF2-4C39-B9F9-98F34B329DEC}"/>
              </a:ext>
            </a:extLst>
          </p:cNvPr>
          <p:cNvSpPr txBox="1"/>
          <p:nvPr/>
        </p:nvSpPr>
        <p:spPr>
          <a:xfrm>
            <a:off x="341086" y="2009566"/>
            <a:ext cx="3643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Take homes:</a:t>
            </a:r>
          </a:p>
          <a:p>
            <a:pPr marL="457200" indent="-174625">
              <a:buAutoNum type="arabicParenR"/>
            </a:pPr>
            <a:r>
              <a:rPr lang="en-US" sz="2400" dirty="0"/>
              <a:t>Dependent on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</a:rPr>
              <a:t>2</a:t>
            </a:r>
          </a:p>
          <a:p>
            <a:pPr marL="457200" indent="-174625">
              <a:buFontTx/>
              <a:buAutoNum type="arabicParenR"/>
            </a:pPr>
            <a:r>
              <a:rPr lang="en-US" sz="2400" dirty="0"/>
              <a:t>Dependent on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30000" dirty="0">
                <a:latin typeface="Symbol" panose="05050102010706020507" pitchFamily="18" charset="2"/>
              </a:rPr>
              <a:t>4</a:t>
            </a:r>
            <a:endParaRPr lang="en-US" sz="2400" baseline="30000" dirty="0"/>
          </a:p>
          <a:p>
            <a:pPr marL="342900" indent="-342900">
              <a:buAutoNum type="arabicParenR"/>
            </a:pPr>
            <a:endParaRPr lang="en-US" sz="2400" baseline="30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B8CC04-F8AB-415C-A26A-D4A8CA79BA8B}"/>
              </a:ext>
            </a:extLst>
          </p:cNvPr>
          <p:cNvSpPr/>
          <p:nvPr/>
        </p:nvSpPr>
        <p:spPr>
          <a:xfrm>
            <a:off x="1032893" y="4076700"/>
            <a:ext cx="79005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/>
              <a:t>“</a:t>
            </a:r>
            <a:r>
              <a:rPr lang="en-US" sz="2400" dirty="0"/>
              <a:t>Softness” of wave function.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Larger clouds more easily polarized by an electric field.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More polarizable, the greater the induced dipole and scatter.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Polarization of a bond is symmetry dependent.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Raman  spectroscopy  is symmetry dependent.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08B493-99FB-482E-9B26-779327C35011}"/>
              </a:ext>
            </a:extLst>
          </p:cNvPr>
          <p:cNvSpPr/>
          <p:nvPr/>
        </p:nvSpPr>
        <p:spPr>
          <a:xfrm>
            <a:off x="3264366" y="3349566"/>
            <a:ext cx="2615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/>
              <a:t> = polarizability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600D2-3049-4AD1-A32A-192944CD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94030"/>
            <a:ext cx="3160418" cy="9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93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4891" y="1491000"/>
            <a:ext cx="79535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1) Find number/symmetry of </a:t>
            </a:r>
            <a:r>
              <a:rPr lang="en-US" sz="2800" dirty="0" err="1"/>
              <a:t>vibrational</a:t>
            </a:r>
            <a:r>
              <a:rPr lang="en-US" sz="2800" dirty="0"/>
              <a:t> modes.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2) Assign the symmetry of known vibrations.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3) Find if a </a:t>
            </a:r>
            <a:r>
              <a:rPr lang="en-US" sz="2800" dirty="0" err="1"/>
              <a:t>vibrational</a:t>
            </a:r>
            <a:r>
              <a:rPr lang="en-US" sz="2800" dirty="0"/>
              <a:t> mode is IR or Raman Active.</a:t>
            </a:r>
          </a:p>
        </p:txBody>
      </p:sp>
      <p:sp>
        <p:nvSpPr>
          <p:cNvPr id="4" name="Oval 3"/>
          <p:cNvSpPr/>
          <p:nvPr/>
        </p:nvSpPr>
        <p:spPr>
          <a:xfrm>
            <a:off x="393699" y="2599213"/>
            <a:ext cx="7784385" cy="698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and Group Theory</a:t>
            </a:r>
          </a:p>
        </p:txBody>
      </p:sp>
    </p:spTree>
    <p:extLst>
      <p:ext uri="{BB962C8B-B14F-4D97-AF65-F5344CB8AC3E}">
        <p14:creationId xmlns:p14="http://schemas.microsoft.com/office/powerpoint/2010/main" val="97947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3014" y="4705873"/>
            <a:ext cx="85789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If the symmetry label of a normal mode corresponds to x, y, or z, then the fundamental transition for this normal mode will be IR active.</a:t>
            </a:r>
          </a:p>
          <a:p>
            <a:r>
              <a:rPr lang="en-US" dirty="0">
                <a:solidFill>
                  <a:srgbClr val="0000FF"/>
                </a:solidFill>
              </a:rPr>
              <a:t>If the symmetry label of a normal mode corresponds to products of x, y, or z (such as x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 or </a:t>
            </a:r>
            <a:r>
              <a:rPr lang="en-US" dirty="0" err="1">
                <a:solidFill>
                  <a:srgbClr val="0000FF"/>
                </a:solidFill>
              </a:rPr>
              <a:t>yz</a:t>
            </a:r>
            <a:r>
              <a:rPr lang="en-US" dirty="0">
                <a:solidFill>
                  <a:srgbClr val="0000FF"/>
                </a:solidFill>
              </a:rPr>
              <a:t>) then the fundamental transition for this normal mode will be Raman active.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B6FD80-E5AF-4354-975A-42073C56AB3E}"/>
              </a:ext>
            </a:extLst>
          </p:cNvPr>
          <p:cNvSpPr/>
          <p:nvPr/>
        </p:nvSpPr>
        <p:spPr>
          <a:xfrm>
            <a:off x="4642879" y="3496502"/>
            <a:ext cx="4043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Change of the polarization.</a:t>
            </a:r>
          </a:p>
          <a:p>
            <a:endParaRPr lang="en-US" dirty="0">
              <a:solidFill>
                <a:srgbClr val="333333"/>
              </a:solidFill>
              <a:latin typeface="Lucida Sans Unicode" panose="020B0602030504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Deformation of an electron cloud.</a:t>
            </a:r>
            <a:endParaRPr lang="en-US" dirty="0"/>
          </a:p>
        </p:txBody>
      </p:sp>
      <p:pic>
        <p:nvPicPr>
          <p:cNvPr id="205828" name="Picture 4" descr="Image result for polarizability gif">
            <a:extLst>
              <a:ext uri="{FF2B5EF4-FFF2-40B4-BE49-F238E27FC236}">
                <a16:creationId xmlns:a16="http://schemas.microsoft.com/office/drawing/2014/main" id="{B2526912-E0C3-4BE0-924F-D07C676A1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822881"/>
            <a:ext cx="3706905" cy="26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D24D4F-86CC-4B33-8B0B-10135C23EAA4}"/>
              </a:ext>
            </a:extLst>
          </p:cNvPr>
          <p:cNvSpPr/>
          <p:nvPr/>
        </p:nvSpPr>
        <p:spPr>
          <a:xfrm>
            <a:off x="5494393" y="703830"/>
            <a:ext cx="2180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Raman Active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39E445-7642-441A-8C69-516CCEB22FC2}"/>
              </a:ext>
            </a:extLst>
          </p:cNvPr>
          <p:cNvSpPr/>
          <p:nvPr/>
        </p:nvSpPr>
        <p:spPr>
          <a:xfrm>
            <a:off x="1350870" y="703830"/>
            <a:ext cx="1450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IR Active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5ECC25-290A-43D8-B4D0-4CEF5125A0E3}"/>
              </a:ext>
            </a:extLst>
          </p:cNvPr>
          <p:cNvSpPr/>
          <p:nvPr/>
        </p:nvSpPr>
        <p:spPr>
          <a:xfrm>
            <a:off x="430268" y="3491311"/>
            <a:ext cx="404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Change in dipole moment.</a:t>
            </a:r>
          </a:p>
        </p:txBody>
      </p:sp>
      <p:pic>
        <p:nvPicPr>
          <p:cNvPr id="205830" name="Picture 6" descr="Related image">
            <a:extLst>
              <a:ext uri="{FF2B5EF4-FFF2-40B4-BE49-F238E27FC236}">
                <a16:creationId xmlns:a16="http://schemas.microsoft.com/office/drawing/2014/main" id="{AD741FAF-BCFD-4378-BBBC-89D7A554E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4" y="1342896"/>
            <a:ext cx="2777121" cy="11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2" name="Picture 8" descr="Related image">
            <a:extLst>
              <a:ext uri="{FF2B5EF4-FFF2-40B4-BE49-F238E27FC236}">
                <a16:creationId xmlns:a16="http://schemas.microsoft.com/office/drawing/2014/main" id="{69A82E4D-5D63-42F3-9010-EC71E5B3A5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67749" y="1637290"/>
            <a:ext cx="70420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B2210A-D703-4060-AFFD-47085951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C49518-F18A-406E-B226-B5F0622E985F}"/>
              </a:ext>
            </a:extLst>
          </p:cNvPr>
          <p:cNvSpPr/>
          <p:nvPr/>
        </p:nvSpPr>
        <p:spPr>
          <a:xfrm>
            <a:off x="522010" y="6234324"/>
            <a:ext cx="8080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Polarizability has the same symmetry properties as the quadratic functions! </a:t>
            </a:r>
          </a:p>
        </p:txBody>
      </p:sp>
    </p:spTree>
    <p:extLst>
      <p:ext uri="{BB962C8B-B14F-4D97-AF65-F5344CB8AC3E}">
        <p14:creationId xmlns:p14="http://schemas.microsoft.com/office/powerpoint/2010/main" val="26818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612" y="1228771"/>
            <a:ext cx="3192126" cy="40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468" y="5520646"/>
            <a:ext cx="48993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Visible:            300-700 nm / 30,000-14,000 cm</a:t>
            </a:r>
            <a:r>
              <a:rPr lang="en-US" baseline="30000" dirty="0">
                <a:solidFill>
                  <a:schemeClr val="tx2"/>
                </a:solidFill>
              </a:rPr>
              <a:t>-1</a:t>
            </a:r>
          </a:p>
          <a:p>
            <a:r>
              <a:rPr lang="en-US" dirty="0">
                <a:solidFill>
                  <a:srgbClr val="7030A0"/>
                </a:solidFill>
              </a:rPr>
              <a:t>Mid-IR:   2,500-15,000 nm /         4,000-650 cm</a:t>
            </a:r>
            <a:r>
              <a:rPr lang="en-US" baseline="30000" dirty="0">
                <a:solidFill>
                  <a:srgbClr val="7030A0"/>
                </a:solidFill>
              </a:rPr>
              <a:t>-1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704619" y="4269483"/>
            <a:ext cx="4207" cy="246610"/>
          </a:xfrm>
          <a:prstGeom prst="straightConnector1">
            <a:avLst/>
          </a:prstGeom>
          <a:ln w="38100" cap="flat">
            <a:solidFill>
              <a:srgbClr val="7030A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Spectroscopy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38DEC1D-1E76-45EF-BFDB-9DCDF7B5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882" y="4076700"/>
            <a:ext cx="184121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EE1CA9-49B2-44FC-9CFD-6A6389E424E3}"/>
              </a:ext>
            </a:extLst>
          </p:cNvPr>
          <p:cNvSpPr txBox="1"/>
          <p:nvPr/>
        </p:nvSpPr>
        <p:spPr>
          <a:xfrm>
            <a:off x="5105856" y="836612"/>
            <a:ext cx="366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Vibration Frequency (</a:t>
            </a:r>
            <a:r>
              <a:rPr lang="en-US" sz="2800" u="sng" dirty="0">
                <a:latin typeface="Symbol" pitchFamily="18" charset="2"/>
              </a:rPr>
              <a:t>n</a:t>
            </a:r>
            <a:r>
              <a:rPr lang="en-US" sz="2800" u="sng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9CD07F-B9FB-4380-BCEE-C2E6DBB6045E}"/>
              </a:ext>
            </a:extLst>
          </p:cNvPr>
          <p:cNvSpPr/>
          <p:nvPr/>
        </p:nvSpPr>
        <p:spPr>
          <a:xfrm>
            <a:off x="4626432" y="1416784"/>
            <a:ext cx="435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/>
              <a:t>Related to:</a:t>
            </a:r>
          </a:p>
          <a:p>
            <a:pPr marL="228600"/>
            <a:r>
              <a:rPr lang="en-US" sz="2000" dirty="0"/>
              <a:t>Stiffness of the bond (k).</a:t>
            </a:r>
          </a:p>
          <a:p>
            <a:pPr marL="228600"/>
            <a:endParaRPr lang="en-US" sz="2000" dirty="0"/>
          </a:p>
          <a:p>
            <a:pPr marL="228600"/>
            <a:r>
              <a:rPr lang="en-US" sz="2000" dirty="0"/>
              <a:t>Atomic masses (reduced mass, 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/>
              <a:t>).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E8B6A4A-708C-48A4-8AD8-509EBD2D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7870" y="2755900"/>
            <a:ext cx="16097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73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0966" y="2432361"/>
            <a:ext cx="345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Vibrations</a:t>
            </a:r>
            <a:r>
              <a:rPr lang="en-US" sz="2400" baseline="-25000" dirty="0"/>
              <a:t>  </a:t>
            </a:r>
            <a:r>
              <a:rPr lang="en-US" sz="2400" dirty="0"/>
              <a:t>=  A</a:t>
            </a:r>
            <a:r>
              <a:rPr lang="en-US" sz="2400" baseline="-25000" dirty="0"/>
              <a:t>1</a:t>
            </a:r>
            <a:r>
              <a:rPr lang="en-US" sz="2400" dirty="0"/>
              <a:t>  +  B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420167" y="706888"/>
            <a:ext cx="930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Stretch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1764" y="686034"/>
            <a:ext cx="930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Stretch</a:t>
            </a:r>
          </a:p>
        </p:txBody>
      </p:sp>
      <p:sp>
        <p:nvSpPr>
          <p:cNvPr id="7" name="Rectangle 6"/>
          <p:cNvSpPr/>
          <p:nvPr/>
        </p:nvSpPr>
        <p:spPr>
          <a:xfrm>
            <a:off x="7018860" y="684083"/>
            <a:ext cx="721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Bend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454" y="2094788"/>
            <a:ext cx="73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3125" y="1132640"/>
            <a:ext cx="2143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087" y="1152143"/>
            <a:ext cx="1838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352" y="1008814"/>
            <a:ext cx="22479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Brace 11"/>
          <p:cNvSpPr/>
          <p:nvPr/>
        </p:nvSpPr>
        <p:spPr>
          <a:xfrm rot="5400000">
            <a:off x="2959766" y="-30057"/>
            <a:ext cx="423511" cy="472600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7407" y="2998151"/>
            <a:ext cx="85789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If the symmetry label of a normal mode corresponds to x, y, or z, then the fundamental transition for this normal mode will be IR active.</a:t>
            </a:r>
          </a:p>
          <a:p>
            <a:r>
              <a:rPr lang="en-US" dirty="0">
                <a:solidFill>
                  <a:srgbClr val="0000FF"/>
                </a:solidFill>
              </a:rPr>
              <a:t>If the symmetry label of a normal mode corresponds to products of x, y, or z (such as x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 or </a:t>
            </a:r>
            <a:r>
              <a:rPr lang="en-US" dirty="0" err="1">
                <a:solidFill>
                  <a:srgbClr val="0000FF"/>
                </a:solidFill>
              </a:rPr>
              <a:t>yz</a:t>
            </a:r>
            <a:r>
              <a:rPr lang="en-US" dirty="0">
                <a:solidFill>
                  <a:srgbClr val="0000FF"/>
                </a:solidFill>
              </a:rPr>
              <a:t>) then the fundamental transition for this normal mode will be Raman active.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IR </a:t>
            </a:r>
            <a:r>
              <a:rPr lang="en-US" sz="3200" b="1" u="sng" dirty="0" err="1">
                <a:solidFill>
                  <a:schemeClr val="tx2"/>
                </a:solidFill>
              </a:rPr>
              <a:t>vs</a:t>
            </a:r>
            <a:r>
              <a:rPr lang="en-US" sz="3200" b="1" u="sng" dirty="0">
                <a:solidFill>
                  <a:schemeClr val="tx2"/>
                </a:solidFill>
              </a:rPr>
              <a:t> Raman Active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137" y="4598006"/>
            <a:ext cx="50577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27666C-16B1-48B7-810D-C5854E4FB37E}"/>
              </a:ext>
            </a:extLst>
          </p:cNvPr>
          <p:cNvSpPr txBox="1"/>
          <p:nvPr/>
        </p:nvSpPr>
        <p:spPr>
          <a:xfrm>
            <a:off x="6225176" y="5163156"/>
            <a:ext cx="252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baseline="-25000" dirty="0"/>
              <a:t>1</a:t>
            </a:r>
            <a:r>
              <a:rPr lang="en-US" sz="2400" dirty="0"/>
              <a:t> and B</a:t>
            </a:r>
            <a:r>
              <a:rPr lang="en-US" sz="2400" baseline="-25000" dirty="0"/>
              <a:t>2</a:t>
            </a:r>
            <a:r>
              <a:rPr lang="en-US" sz="2400" dirty="0"/>
              <a:t> are Raman Active.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B87D4A-67E8-492F-B0BF-21B13229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0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97">
            <a:extLst>
              <a:ext uri="{FF2B5EF4-FFF2-40B4-BE49-F238E27FC236}">
                <a16:creationId xmlns:a16="http://schemas.microsoft.com/office/drawing/2014/main" id="{9BAB4021-C9F8-45D0-93BC-E7CBFEAEDF32}"/>
              </a:ext>
            </a:extLst>
          </p:cNvPr>
          <p:cNvSpPr>
            <a:spLocks noChangeAspect="1"/>
          </p:cNvSpPr>
          <p:nvPr/>
        </p:nvSpPr>
        <p:spPr bwMode="auto">
          <a:xfrm rot="18707996" flipH="1">
            <a:off x="2533606" y="4833678"/>
            <a:ext cx="815764" cy="158015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2A8FEC5-B6A9-420E-BA03-6A6ABF3E8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Rayleigh Scattering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AB682-81E8-4C6D-9DAF-02FE83F1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4" y="877657"/>
            <a:ext cx="3579348" cy="976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ECFE9-5110-4FC3-B480-6716A8ABDDBD}"/>
              </a:ext>
            </a:extLst>
          </p:cNvPr>
          <p:cNvSpPr txBox="1"/>
          <p:nvPr/>
        </p:nvSpPr>
        <p:spPr>
          <a:xfrm>
            <a:off x="4237254" y="1028700"/>
            <a:ext cx="4696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 =  scattering intensity at </a:t>
            </a:r>
            <a:r>
              <a:rPr lang="en-US" dirty="0">
                <a:latin typeface="Symbol" panose="05050102010706020507" pitchFamily="18" charset="2"/>
              </a:rPr>
              <a:t>q</a:t>
            </a:r>
          </a:p>
          <a:p>
            <a:r>
              <a:rPr lang="en-US" dirty="0"/>
              <a:t>I</a:t>
            </a:r>
            <a:r>
              <a:rPr lang="en-US" baseline="-25000" dirty="0"/>
              <a:t>0</a:t>
            </a:r>
            <a:r>
              <a:rPr lang="en-US" dirty="0"/>
              <a:t> =  incident light intensity</a:t>
            </a:r>
          </a:p>
          <a:p>
            <a:r>
              <a:rPr lang="en-US" dirty="0">
                <a:latin typeface="Symbol" panose="05050102010706020507" pitchFamily="18" charset="2"/>
              </a:rPr>
              <a:t>q </a:t>
            </a:r>
            <a:r>
              <a:rPr lang="en-US" dirty="0"/>
              <a:t>=  angle between incident and scattered light</a:t>
            </a:r>
          </a:p>
          <a:p>
            <a:r>
              <a:rPr lang="en-US" dirty="0"/>
              <a:t>N = number of </a:t>
            </a:r>
            <a:r>
              <a:rPr lang="en-US" dirty="0" err="1"/>
              <a:t>scatterers</a:t>
            </a:r>
            <a:endParaRPr lang="en-US" dirty="0"/>
          </a:p>
          <a:p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= polarizability</a:t>
            </a:r>
          </a:p>
          <a:p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 = wavelength</a:t>
            </a:r>
          </a:p>
          <a:p>
            <a:r>
              <a:rPr lang="en-US" dirty="0"/>
              <a:t>R = distance from the </a:t>
            </a:r>
            <a:r>
              <a:rPr lang="en-US" dirty="0" err="1"/>
              <a:t>scatterer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80CA-ADF2-4C39-B9F9-98F34B329DEC}"/>
              </a:ext>
            </a:extLst>
          </p:cNvPr>
          <p:cNvSpPr txBox="1"/>
          <p:nvPr/>
        </p:nvSpPr>
        <p:spPr>
          <a:xfrm>
            <a:off x="341086" y="2009566"/>
            <a:ext cx="3643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Take homes:</a:t>
            </a:r>
          </a:p>
          <a:p>
            <a:pPr marL="457200" indent="-174625">
              <a:buAutoNum type="arabicParenR"/>
            </a:pPr>
            <a:r>
              <a:rPr lang="en-US" sz="2400" dirty="0"/>
              <a:t>Dependent on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</a:rPr>
              <a:t>2</a:t>
            </a:r>
          </a:p>
          <a:p>
            <a:pPr marL="457200" indent="-174625">
              <a:buFontTx/>
              <a:buAutoNum type="arabicParenR"/>
            </a:pPr>
            <a:r>
              <a:rPr lang="en-US" sz="2400" dirty="0"/>
              <a:t>Dependent on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30000" dirty="0">
                <a:latin typeface="Symbol" panose="05050102010706020507" pitchFamily="18" charset="2"/>
              </a:rPr>
              <a:t>4</a:t>
            </a:r>
            <a:endParaRPr lang="en-US" sz="2400" baseline="30000" dirty="0"/>
          </a:p>
          <a:p>
            <a:pPr marL="342900" indent="-342900">
              <a:buAutoNum type="arabicParenR"/>
            </a:pPr>
            <a:endParaRPr lang="en-US" sz="240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0C8FE7-0A25-48E7-8D62-2D4D8C45F88F}"/>
              </a:ext>
            </a:extLst>
          </p:cNvPr>
          <p:cNvSpPr/>
          <p:nvPr/>
        </p:nvSpPr>
        <p:spPr>
          <a:xfrm>
            <a:off x="1009520" y="3336311"/>
            <a:ext cx="7124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If Raman active it will inelastically scatter incident light. </a:t>
            </a: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3F0E8315-1A1E-4D45-9D5C-6BC745ED7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02" y="4089103"/>
            <a:ext cx="248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ahoma" panose="020B0604030504040204" pitchFamily="34" charset="0"/>
              </a:rPr>
              <a:t>Elastic Scattering</a:t>
            </a:r>
          </a:p>
        </p:txBody>
      </p:sp>
      <p:sp>
        <p:nvSpPr>
          <p:cNvPr id="17" name="Text Box 37">
            <a:extLst>
              <a:ext uri="{FF2B5EF4-FFF2-40B4-BE49-F238E27FC236}">
                <a16:creationId xmlns:a16="http://schemas.microsoft.com/office/drawing/2014/main" id="{3D31AB99-5D53-43D9-A3BF-D95BEBD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305" y="4093750"/>
            <a:ext cx="2755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ahoma" panose="020B0604030504040204" pitchFamily="34" charset="0"/>
              </a:rPr>
              <a:t>Inelastic Scattering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06B91-AB9F-41AB-8B65-A427F419921E}"/>
              </a:ext>
            </a:extLst>
          </p:cNvPr>
          <p:cNvSpPr txBox="1"/>
          <p:nvPr/>
        </p:nvSpPr>
        <p:spPr>
          <a:xfrm>
            <a:off x="5783002" y="5071804"/>
            <a:ext cx="529209" cy="3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ED3B77-DF36-4ABD-9ED5-9348149303E8}"/>
              </a:ext>
            </a:extLst>
          </p:cNvPr>
          <p:cNvSpPr txBox="1"/>
          <p:nvPr/>
        </p:nvSpPr>
        <p:spPr>
          <a:xfrm>
            <a:off x="5999647" y="5762633"/>
            <a:ext cx="1206297" cy="41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</a:t>
            </a:r>
          </a:p>
        </p:txBody>
      </p:sp>
      <p:sp>
        <p:nvSpPr>
          <p:cNvPr id="24" name="Freeform 97">
            <a:extLst>
              <a:ext uri="{FF2B5EF4-FFF2-40B4-BE49-F238E27FC236}">
                <a16:creationId xmlns:a16="http://schemas.microsoft.com/office/drawing/2014/main" id="{8D1E6F90-708F-43FD-8241-DCB5A893368D}"/>
              </a:ext>
            </a:extLst>
          </p:cNvPr>
          <p:cNvSpPr>
            <a:spLocks noChangeAspect="1"/>
          </p:cNvSpPr>
          <p:nvPr/>
        </p:nvSpPr>
        <p:spPr bwMode="auto">
          <a:xfrm rot="324265" flipH="1">
            <a:off x="5595508" y="5400997"/>
            <a:ext cx="815764" cy="158015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Freeform 97">
            <a:extLst>
              <a:ext uri="{FF2B5EF4-FFF2-40B4-BE49-F238E27FC236}">
                <a16:creationId xmlns:a16="http://schemas.microsoft.com/office/drawing/2014/main" id="{5E144463-D18E-4B41-8DF0-1ED3D915DF3C}"/>
              </a:ext>
            </a:extLst>
          </p:cNvPr>
          <p:cNvSpPr>
            <a:spLocks noChangeAspect="1"/>
          </p:cNvSpPr>
          <p:nvPr/>
        </p:nvSpPr>
        <p:spPr bwMode="auto">
          <a:xfrm rot="18616887" flipH="1">
            <a:off x="6578183" y="4808198"/>
            <a:ext cx="815764" cy="158015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064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C73A53B7-4F0A-4A93-8EFF-E0C50B19D97C}"/>
              </a:ext>
            </a:extLst>
          </p:cNvPr>
          <p:cNvSpPr/>
          <p:nvPr/>
        </p:nvSpPr>
        <p:spPr>
          <a:xfrm>
            <a:off x="6495274" y="5059366"/>
            <a:ext cx="272520" cy="704626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B37064-E868-46F8-A5EB-58D545E19502}"/>
              </a:ext>
            </a:extLst>
          </p:cNvPr>
          <p:cNvSpPr txBox="1"/>
          <p:nvPr/>
        </p:nvSpPr>
        <p:spPr>
          <a:xfrm>
            <a:off x="6998816" y="4827705"/>
            <a:ext cx="529209" cy="3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06400"/>
                </a:solidFill>
              </a:rPr>
              <a:t>h</a:t>
            </a:r>
            <a:r>
              <a:rPr lang="en-US" dirty="0" err="1">
                <a:solidFill>
                  <a:srgbClr val="F064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06400"/>
              </a:solidFill>
              <a:latin typeface="Symbol" pitchFamily="18" charset="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EF7071-4A8B-42D7-B750-CB7523A4B0AA}"/>
              </a:ext>
            </a:extLst>
          </p:cNvPr>
          <p:cNvSpPr txBox="1"/>
          <p:nvPr/>
        </p:nvSpPr>
        <p:spPr>
          <a:xfrm>
            <a:off x="1721412" y="5071804"/>
            <a:ext cx="529209" cy="3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55E7F8-24C3-4663-924D-F28292D0EE78}"/>
              </a:ext>
            </a:extLst>
          </p:cNvPr>
          <p:cNvSpPr txBox="1"/>
          <p:nvPr/>
        </p:nvSpPr>
        <p:spPr>
          <a:xfrm>
            <a:off x="1938057" y="5762633"/>
            <a:ext cx="1206297" cy="41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</a:t>
            </a:r>
          </a:p>
        </p:txBody>
      </p:sp>
      <p:sp>
        <p:nvSpPr>
          <p:cNvPr id="41" name="Freeform 97">
            <a:extLst>
              <a:ext uri="{FF2B5EF4-FFF2-40B4-BE49-F238E27FC236}">
                <a16:creationId xmlns:a16="http://schemas.microsoft.com/office/drawing/2014/main" id="{76D23AA2-1EF4-49A1-BEE6-3F84FC29A7E1}"/>
              </a:ext>
            </a:extLst>
          </p:cNvPr>
          <p:cNvSpPr>
            <a:spLocks noChangeAspect="1"/>
          </p:cNvSpPr>
          <p:nvPr/>
        </p:nvSpPr>
        <p:spPr bwMode="auto">
          <a:xfrm rot="324265" flipH="1">
            <a:off x="1533918" y="5400997"/>
            <a:ext cx="815764" cy="158015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A532F72C-44CF-4AFF-80F1-52EB9C23677E}"/>
              </a:ext>
            </a:extLst>
          </p:cNvPr>
          <p:cNvSpPr/>
          <p:nvPr/>
        </p:nvSpPr>
        <p:spPr>
          <a:xfrm>
            <a:off x="2433684" y="5059366"/>
            <a:ext cx="272520" cy="704626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B60CDA-9E51-49F2-A2BE-E88B77C87D25}"/>
              </a:ext>
            </a:extLst>
          </p:cNvPr>
          <p:cNvSpPr txBox="1"/>
          <p:nvPr/>
        </p:nvSpPr>
        <p:spPr>
          <a:xfrm>
            <a:off x="2883715" y="4880072"/>
            <a:ext cx="529209" cy="37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359E86-D7A7-475F-848E-3BAAF56874B2}"/>
              </a:ext>
            </a:extLst>
          </p:cNvPr>
          <p:cNvSpPr/>
          <p:nvPr/>
        </p:nvSpPr>
        <p:spPr>
          <a:xfrm>
            <a:off x="48800" y="6154934"/>
            <a:ext cx="44036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Incident and scattered light the same energy.</a:t>
            </a:r>
          </a:p>
          <a:p>
            <a:pPr algn="ctr"/>
            <a:r>
              <a:rPr lang="en-US" dirty="0"/>
              <a:t>Most scatter is elastic. 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D354F68-ED19-47C1-8EE2-82938AB2CF2D}"/>
              </a:ext>
            </a:extLst>
          </p:cNvPr>
          <p:cNvSpPr/>
          <p:nvPr/>
        </p:nvSpPr>
        <p:spPr>
          <a:xfrm>
            <a:off x="4349130" y="6167877"/>
            <a:ext cx="486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Incident and scattered light NOT the same energy.</a:t>
            </a:r>
          </a:p>
          <a:p>
            <a:pPr algn="ctr"/>
            <a:r>
              <a:rPr lang="en-US" dirty="0"/>
              <a:t>Much more rare.  </a:t>
            </a:r>
          </a:p>
        </p:txBody>
      </p:sp>
    </p:spTree>
    <p:extLst>
      <p:ext uri="{BB962C8B-B14F-4D97-AF65-F5344CB8AC3E}">
        <p14:creationId xmlns:p14="http://schemas.microsoft.com/office/powerpoint/2010/main" val="1564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/>
      <p:bldP spid="17" grpId="0"/>
      <p:bldP spid="22" grpId="0"/>
      <p:bldP spid="23" grpId="0"/>
      <p:bldP spid="24" grpId="0" animBg="1"/>
      <p:bldP spid="25" grpId="0" animBg="1"/>
      <p:bldP spid="26" grpId="0" animBg="1"/>
      <p:bldP spid="28" grpId="0"/>
      <p:bldP spid="39" grpId="0"/>
      <p:bldP spid="40" grpId="0"/>
      <p:bldP spid="41" grpId="0" animBg="1"/>
      <p:bldP spid="43" grpId="0" animBg="1"/>
      <p:bldP spid="46" grpId="0"/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2" name="Text Box 6"/>
          <p:cNvSpPr txBox="1">
            <a:spLocks noChangeArrowheads="1"/>
          </p:cNvSpPr>
          <p:nvPr/>
        </p:nvSpPr>
        <p:spPr bwMode="auto">
          <a:xfrm>
            <a:off x="182914" y="990600"/>
            <a:ext cx="86142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30288" indent="-10302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1871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Rayleigh elastic scattering described</a:t>
            </a:r>
          </a:p>
          <a:p>
            <a:pPr marL="1030288" indent="-10302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1923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Inelastic light scattering is predicted by A.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Smekel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1030288" indent="-10302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1928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C.V. Raman and K.S. Krishnan see “feeble fluorescence” from neat solvents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4D13BD-919B-4EAA-8B64-836ACE77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6B2AED6-7303-4E02-8350-C194A98C4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Inelastic Scattering</a:t>
            </a:r>
          </a:p>
        </p:txBody>
      </p:sp>
      <p:pic>
        <p:nvPicPr>
          <p:cNvPr id="15362" name="Picture 2" descr="Related image">
            <a:extLst>
              <a:ext uri="{FF2B5EF4-FFF2-40B4-BE49-F238E27FC236}">
                <a16:creationId xmlns:a16="http://schemas.microsoft.com/office/drawing/2014/main" id="{26D3901A-01DA-4E80-A9D7-A240379F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6" y="2799766"/>
            <a:ext cx="3655180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aman's experiment">
            <a:extLst>
              <a:ext uri="{FF2B5EF4-FFF2-40B4-BE49-F238E27FC236}">
                <a16:creationId xmlns:a16="http://schemas.microsoft.com/office/drawing/2014/main" id="{6075B2BF-61A9-4F67-9613-8D2C6F9A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70" y="2635370"/>
            <a:ext cx="4271402" cy="27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5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2" name="Text Box 6"/>
          <p:cNvSpPr txBox="1">
            <a:spLocks noChangeArrowheads="1"/>
          </p:cNvSpPr>
          <p:nvPr/>
        </p:nvSpPr>
        <p:spPr bwMode="auto">
          <a:xfrm>
            <a:off x="182914" y="990600"/>
            <a:ext cx="86142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30288" indent="-10302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1871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Rayleigh elastic scattering described</a:t>
            </a:r>
          </a:p>
          <a:p>
            <a:pPr marL="1030288" indent="-10302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1923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Inelastic light scattering is predicted by A.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Smekel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1030288" indent="-10302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1928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C.V. Raman and K.S. Krishnan see “feeble fluorescence” from neat solvents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4D13BD-919B-4EAA-8B64-836ACE77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6B2AED6-7303-4E02-8350-C194A98C4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Inelastic Scattering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1EFE2-B8FD-4D8A-B68A-3036F12E7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67162" y="1954672"/>
            <a:ext cx="1209675" cy="3209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27A125-1627-4F47-AEDC-F08916AA5355}"/>
              </a:ext>
            </a:extLst>
          </p:cNvPr>
          <p:cNvSpPr/>
          <p:nvPr/>
        </p:nvSpPr>
        <p:spPr>
          <a:xfrm>
            <a:off x="965200" y="3255282"/>
            <a:ext cx="172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Hg arc lamp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80EC0-B757-4B8D-B513-7DCF9200891A}"/>
              </a:ext>
            </a:extLst>
          </p:cNvPr>
          <p:cNvSpPr txBox="1"/>
          <p:nvPr/>
        </p:nvSpPr>
        <p:spPr>
          <a:xfrm>
            <a:off x="2967037" y="2583549"/>
            <a:ext cx="3310392" cy="371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on photographic plate.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106945-4F86-4920-9DA8-742CB031B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62399" y="3355962"/>
            <a:ext cx="1247775" cy="3238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84F5F1-C74B-4F51-AB9B-534CB7AFBC6E}"/>
              </a:ext>
            </a:extLst>
          </p:cNvPr>
          <p:cNvSpPr/>
          <p:nvPr/>
        </p:nvSpPr>
        <p:spPr>
          <a:xfrm>
            <a:off x="591457" y="4510989"/>
            <a:ext cx="2474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Hg arc lamp</a:t>
            </a:r>
          </a:p>
          <a:p>
            <a:pPr algn="ctr"/>
            <a:r>
              <a:rPr lang="en-US" sz="2400" dirty="0"/>
              <a:t>through benzene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7BD7FE-E1EB-4333-B265-B57C54C07FB4}"/>
              </a:ext>
            </a:extLst>
          </p:cNvPr>
          <p:cNvCxnSpPr>
            <a:cxnSpLocks/>
          </p:cNvCxnSpPr>
          <p:nvPr/>
        </p:nvCxnSpPr>
        <p:spPr>
          <a:xfrm flipH="1" flipV="1">
            <a:off x="3665764" y="5599100"/>
            <a:ext cx="232229" cy="398935"/>
          </a:xfrm>
          <a:prstGeom prst="straightConnector1">
            <a:avLst/>
          </a:prstGeom>
          <a:ln w="28575">
            <a:solidFill>
              <a:srgbClr val="F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682887-821D-4DFD-8E00-C6CF58EA9C16}"/>
              </a:ext>
            </a:extLst>
          </p:cNvPr>
          <p:cNvCxnSpPr>
            <a:cxnSpLocks/>
          </p:cNvCxnSpPr>
          <p:nvPr/>
        </p:nvCxnSpPr>
        <p:spPr>
          <a:xfrm flipH="1" flipV="1">
            <a:off x="3757839" y="5599100"/>
            <a:ext cx="232229" cy="398935"/>
          </a:xfrm>
          <a:prstGeom prst="straightConnector1">
            <a:avLst/>
          </a:prstGeom>
          <a:ln w="28575">
            <a:solidFill>
              <a:srgbClr val="F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FD37A2-40CB-485F-8859-6CFB2ED0743B}"/>
              </a:ext>
            </a:extLst>
          </p:cNvPr>
          <p:cNvCxnSpPr>
            <a:cxnSpLocks/>
          </p:cNvCxnSpPr>
          <p:nvPr/>
        </p:nvCxnSpPr>
        <p:spPr>
          <a:xfrm flipH="1" flipV="1">
            <a:off x="4129314" y="5599100"/>
            <a:ext cx="232229" cy="398935"/>
          </a:xfrm>
          <a:prstGeom prst="straightConnector1">
            <a:avLst/>
          </a:prstGeom>
          <a:ln w="28575">
            <a:solidFill>
              <a:srgbClr val="F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0E2412-FD65-45B7-A81A-09ED3702B64D}"/>
              </a:ext>
            </a:extLst>
          </p:cNvPr>
          <p:cNvCxnSpPr>
            <a:cxnSpLocks/>
          </p:cNvCxnSpPr>
          <p:nvPr/>
        </p:nvCxnSpPr>
        <p:spPr>
          <a:xfrm flipH="1" flipV="1">
            <a:off x="5605689" y="5586484"/>
            <a:ext cx="232229" cy="398935"/>
          </a:xfrm>
          <a:prstGeom prst="straightConnector1">
            <a:avLst/>
          </a:prstGeom>
          <a:ln w="28575">
            <a:solidFill>
              <a:srgbClr val="F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90FC4-4593-41C9-9336-67BA4230B0B9}"/>
              </a:ext>
            </a:extLst>
          </p:cNvPr>
          <p:cNvCxnSpPr>
            <a:cxnSpLocks/>
          </p:cNvCxnSpPr>
          <p:nvPr/>
        </p:nvCxnSpPr>
        <p:spPr>
          <a:xfrm flipH="1" flipV="1">
            <a:off x="5513614" y="5599100"/>
            <a:ext cx="232229" cy="398935"/>
          </a:xfrm>
          <a:prstGeom prst="straightConnector1">
            <a:avLst/>
          </a:prstGeom>
          <a:ln w="28575">
            <a:solidFill>
              <a:srgbClr val="F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0A2330-8C46-4927-A7F3-DEA68461A8F6}"/>
              </a:ext>
            </a:extLst>
          </p:cNvPr>
          <p:cNvCxnSpPr>
            <a:cxnSpLocks/>
          </p:cNvCxnSpPr>
          <p:nvPr/>
        </p:nvCxnSpPr>
        <p:spPr>
          <a:xfrm flipH="1" flipV="1">
            <a:off x="5107667" y="5573617"/>
            <a:ext cx="232229" cy="398935"/>
          </a:xfrm>
          <a:prstGeom prst="straightConnector1">
            <a:avLst/>
          </a:prstGeom>
          <a:ln w="28575">
            <a:solidFill>
              <a:srgbClr val="F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F9F1FF-1BFE-450A-92E8-F2766D4290E2}"/>
              </a:ext>
            </a:extLst>
          </p:cNvPr>
          <p:cNvCxnSpPr>
            <a:cxnSpLocks/>
          </p:cNvCxnSpPr>
          <p:nvPr/>
        </p:nvCxnSpPr>
        <p:spPr>
          <a:xfrm flipH="1" flipV="1">
            <a:off x="5026024" y="5573617"/>
            <a:ext cx="232229" cy="398935"/>
          </a:xfrm>
          <a:prstGeom prst="straightConnector1">
            <a:avLst/>
          </a:prstGeom>
          <a:ln w="28575">
            <a:solidFill>
              <a:srgbClr val="F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A42D2FD-CF79-437B-87CC-554BC522EA49}"/>
              </a:ext>
            </a:extLst>
          </p:cNvPr>
          <p:cNvSpPr/>
          <p:nvPr/>
        </p:nvSpPr>
        <p:spPr>
          <a:xfrm>
            <a:off x="3843789" y="6010651"/>
            <a:ext cx="2220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New “emission” lines.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733D20-B548-4EF4-A5C3-950C35B92110}"/>
              </a:ext>
            </a:extLst>
          </p:cNvPr>
          <p:cNvSpPr txBox="1"/>
          <p:nvPr/>
        </p:nvSpPr>
        <p:spPr>
          <a:xfrm>
            <a:off x="6277429" y="3425808"/>
            <a:ext cx="27843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Shift not dependent on incident wavelength.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Shift dependent on structure of molecules.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Gas, solids, and liquids.</a:t>
            </a:r>
          </a:p>
        </p:txBody>
      </p:sp>
    </p:spTree>
    <p:extLst>
      <p:ext uri="{BB962C8B-B14F-4D97-AF65-F5344CB8AC3E}">
        <p14:creationId xmlns:p14="http://schemas.microsoft.com/office/powerpoint/2010/main" val="40036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45465" y="76200"/>
            <a:ext cx="7773867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</a:rPr>
              <a:t>Raman Spectroscopy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99731" name="Text Box 19"/>
          <p:cNvSpPr txBox="1">
            <a:spLocks noChangeArrowheads="1"/>
          </p:cNvSpPr>
          <p:nvPr/>
        </p:nvSpPr>
        <p:spPr bwMode="auto">
          <a:xfrm>
            <a:off x="182914" y="990600"/>
            <a:ext cx="869706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1871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Rayleigh elastic scattering described</a:t>
            </a: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1923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Inelastic light scattering is predicted by A.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Smekel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1928 –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C.V. Raman and K.S. Krishnan see “feeble fluorescence” from neat solvents </a:t>
            </a: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1928 –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Landsberg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and Mandelstam see unexpected frequency shifts in scattering from quartz</a:t>
            </a: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1930 –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C.V. Raman wins Nobel Prize in Physics</a:t>
            </a: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1957 –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First confocal Raman spectrometer</a:t>
            </a:r>
            <a:endParaRPr lang="en-US" sz="2400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1961 –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Invention of laser makes Raman experiments easier</a:t>
            </a: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1976 –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Time-resolved Raman</a:t>
            </a: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1977 –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Surface-enhanced Raman scattering (SERS) is discovered</a:t>
            </a:r>
          </a:p>
          <a:p>
            <a:pPr marL="1028700" indent="-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1997 –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Single molecule SERS is possible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EC6AAA-A14F-4EC6-AE8B-D3DB7279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27A6756-92C9-4EAD-8F70-96E84D608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Inelastic Scattering</a:t>
            </a:r>
          </a:p>
        </p:txBody>
      </p:sp>
    </p:spTree>
    <p:extLst>
      <p:ext uri="{BB962C8B-B14F-4D97-AF65-F5344CB8AC3E}">
        <p14:creationId xmlns:p14="http://schemas.microsoft.com/office/powerpoint/2010/main" val="42748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8E7227-EC15-4BE1-B54F-B84332D2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C0286-79BB-4FF8-B642-18119208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23" y="1564280"/>
            <a:ext cx="3090627" cy="3918857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904453E8-198F-4AF9-96B4-A624DB90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Cyclohexane Scattering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3AEF7-665D-403E-9CEA-62C42180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64280"/>
            <a:ext cx="3933845" cy="3974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2A9EF-F0EB-4C32-ABD3-BDC6F41C1F90}"/>
              </a:ext>
            </a:extLst>
          </p:cNvPr>
          <p:cNvSpPr txBox="1"/>
          <p:nvPr/>
        </p:nvSpPr>
        <p:spPr>
          <a:xfrm>
            <a:off x="669813" y="980598"/>
            <a:ext cx="2891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488 nm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96465-3886-4C3F-9AF7-12FCA73E15B6}"/>
              </a:ext>
            </a:extLst>
          </p:cNvPr>
          <p:cNvSpPr txBox="1"/>
          <p:nvPr/>
        </p:nvSpPr>
        <p:spPr>
          <a:xfrm>
            <a:off x="3985133" y="963532"/>
            <a:ext cx="5107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488 nm laser + notch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5E76F-A760-4E52-A712-F1B4007DF5F7}"/>
              </a:ext>
            </a:extLst>
          </p:cNvPr>
          <p:cNvSpPr txBox="1"/>
          <p:nvPr/>
        </p:nvSpPr>
        <p:spPr>
          <a:xfrm>
            <a:off x="-20944" y="5532270"/>
            <a:ext cx="427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Elastic Scattering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8436C-327A-4781-8862-563F3590EC9B}"/>
              </a:ext>
            </a:extLst>
          </p:cNvPr>
          <p:cNvSpPr txBox="1"/>
          <p:nvPr/>
        </p:nvSpPr>
        <p:spPr>
          <a:xfrm>
            <a:off x="4402541" y="5532269"/>
            <a:ext cx="427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Inelastic Scattering</a:t>
            </a:r>
          </a:p>
        </p:txBody>
      </p:sp>
    </p:spTree>
    <p:extLst>
      <p:ext uri="{BB962C8B-B14F-4D97-AF65-F5344CB8AC3E}">
        <p14:creationId xmlns:p14="http://schemas.microsoft.com/office/powerpoint/2010/main" val="6891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55CF-160B-4588-BE2A-2CC4847F6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497A47FD-97A3-47F3-A116-09941B0ED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Scattering</a:t>
            </a: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7D2E1396-9962-4333-A311-863DC2A7EE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8689" y="1663690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090842F1-4241-4C5E-8AA6-26A2F656F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962" y="4026285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7E7ACF20-DE73-4DE3-942B-F4320254E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546" y="1358890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1</a:t>
            </a:r>
          </a:p>
        </p:txBody>
      </p:sp>
      <p:sp>
        <p:nvSpPr>
          <p:cNvPr id="43" name="Line 4">
            <a:extLst>
              <a:ext uri="{FF2B5EF4-FFF2-40B4-BE49-F238E27FC236}">
                <a16:creationId xmlns:a16="http://schemas.microsoft.com/office/drawing/2014/main" id="{1B828FC8-DF0B-4CE9-9367-957D9889F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3794" y="1522250"/>
            <a:ext cx="0" cy="29656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6064FEB5-C467-4055-A946-931A2F26B13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29165" y="2906711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48" name="Line 7">
            <a:extLst>
              <a:ext uri="{FF2B5EF4-FFF2-40B4-BE49-F238E27FC236}">
                <a16:creationId xmlns:a16="http://schemas.microsoft.com/office/drawing/2014/main" id="{0B5631B6-29F2-41F8-B677-AC4A0C619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4889" y="4436990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7">
            <a:extLst>
              <a:ext uri="{FF2B5EF4-FFF2-40B4-BE49-F238E27FC236}">
                <a16:creationId xmlns:a16="http://schemas.microsoft.com/office/drawing/2014/main" id="{7FEE5541-81E1-4949-80D4-A6AFAA84E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6678" y="240391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D40AC61-58C1-49F9-B5E7-5872FC6F0E34}"/>
              </a:ext>
            </a:extLst>
          </p:cNvPr>
          <p:cNvCxnSpPr>
            <a:cxnSpLocks/>
          </p:cNvCxnSpPr>
          <p:nvPr/>
        </p:nvCxnSpPr>
        <p:spPr>
          <a:xfrm flipV="1">
            <a:off x="4456853" y="2427491"/>
            <a:ext cx="0" cy="20095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ine 7">
            <a:extLst>
              <a:ext uri="{FF2B5EF4-FFF2-40B4-BE49-F238E27FC236}">
                <a16:creationId xmlns:a16="http://schemas.microsoft.com/office/drawing/2014/main" id="{FF670D2E-1331-42AA-B1A1-0EF4C3ED8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4888" y="4257118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7">
            <a:extLst>
              <a:ext uri="{FF2B5EF4-FFF2-40B4-BE49-F238E27FC236}">
                <a16:creationId xmlns:a16="http://schemas.microsoft.com/office/drawing/2014/main" id="{5B368166-7B80-42BC-8CAC-3BA56F14C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4888" y="407859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FA1FDA6-186A-4B69-9BF0-E2E0FB202686}"/>
              </a:ext>
            </a:extLst>
          </p:cNvPr>
          <p:cNvCxnSpPr>
            <a:cxnSpLocks/>
          </p:cNvCxnSpPr>
          <p:nvPr/>
        </p:nvCxnSpPr>
        <p:spPr>
          <a:xfrm flipV="1">
            <a:off x="4783731" y="2443620"/>
            <a:ext cx="0" cy="2009500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C8183B7-0109-4BD5-82E7-16F5276C17C9}"/>
              </a:ext>
            </a:extLst>
          </p:cNvPr>
          <p:cNvSpPr txBox="1"/>
          <p:nvPr/>
        </p:nvSpPr>
        <p:spPr>
          <a:xfrm>
            <a:off x="5479913" y="4222287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C58F69-A8D7-4869-8E20-BCAF58A1EC6B}"/>
              </a:ext>
            </a:extLst>
          </p:cNvPr>
          <p:cNvSpPr txBox="1"/>
          <p:nvPr/>
        </p:nvSpPr>
        <p:spPr>
          <a:xfrm>
            <a:off x="5496103" y="3997137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0844B6-2117-41A9-84BD-A9E8F19395D4}"/>
              </a:ext>
            </a:extLst>
          </p:cNvPr>
          <p:cNvSpPr txBox="1"/>
          <p:nvPr/>
        </p:nvSpPr>
        <p:spPr>
          <a:xfrm>
            <a:off x="5504198" y="3771987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59" name="Line 7">
            <a:extLst>
              <a:ext uri="{FF2B5EF4-FFF2-40B4-BE49-F238E27FC236}">
                <a16:creationId xmlns:a16="http://schemas.microsoft.com/office/drawing/2014/main" id="{06A04335-2EF7-4B00-BB04-C0985E354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5619" y="1663689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10">
            <a:extLst>
              <a:ext uri="{FF2B5EF4-FFF2-40B4-BE49-F238E27FC236}">
                <a16:creationId xmlns:a16="http://schemas.microsoft.com/office/drawing/2014/main" id="{0091EC40-160F-487C-8237-A5D01BF41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892" y="4026284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59F4A901-1D9F-4435-ABA2-474F41A3C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6476" y="1358889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1</a:t>
            </a:r>
          </a:p>
        </p:txBody>
      </p:sp>
      <p:sp>
        <p:nvSpPr>
          <p:cNvPr id="62" name="Line 4">
            <a:extLst>
              <a:ext uri="{FF2B5EF4-FFF2-40B4-BE49-F238E27FC236}">
                <a16:creationId xmlns:a16="http://schemas.microsoft.com/office/drawing/2014/main" id="{172AB1D2-968D-460E-9CDC-E25B060433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0724" y="1578457"/>
            <a:ext cx="0" cy="29094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3" name="Text Box 5">
            <a:extLst>
              <a:ext uri="{FF2B5EF4-FFF2-40B4-BE49-F238E27FC236}">
                <a16:creationId xmlns:a16="http://schemas.microsoft.com/office/drawing/2014/main" id="{518A5A38-F83D-4FD7-A202-57AB2559E7B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856095" y="2906710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64" name="Line 7">
            <a:extLst>
              <a:ext uri="{FF2B5EF4-FFF2-40B4-BE49-F238E27FC236}">
                <a16:creationId xmlns:a16="http://schemas.microsoft.com/office/drawing/2014/main" id="{443965E0-AC90-4A34-B692-8D6C09FFD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819" y="4436989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7">
            <a:extLst>
              <a:ext uri="{FF2B5EF4-FFF2-40B4-BE49-F238E27FC236}">
                <a16:creationId xmlns:a16="http://schemas.microsoft.com/office/drawing/2014/main" id="{F2507590-0349-4B27-8D71-08A8573079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5619" y="2266769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7" name="Line 7">
            <a:extLst>
              <a:ext uri="{FF2B5EF4-FFF2-40B4-BE49-F238E27FC236}">
                <a16:creationId xmlns:a16="http://schemas.microsoft.com/office/drawing/2014/main" id="{D1A6B71D-DBAD-486F-9071-96ABE4663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818" y="4257117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7">
            <a:extLst>
              <a:ext uri="{FF2B5EF4-FFF2-40B4-BE49-F238E27FC236}">
                <a16:creationId xmlns:a16="http://schemas.microsoft.com/office/drawing/2014/main" id="{DF180B20-0995-4917-B5EE-72DD86969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818" y="4078591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31E838C-AFDD-4C4B-8528-9AB04F742932}"/>
              </a:ext>
            </a:extLst>
          </p:cNvPr>
          <p:cNvCxnSpPr>
            <a:cxnSpLocks/>
          </p:cNvCxnSpPr>
          <p:nvPr/>
        </p:nvCxnSpPr>
        <p:spPr>
          <a:xfrm flipV="1">
            <a:off x="7910661" y="2266769"/>
            <a:ext cx="0" cy="2186350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80DCDA5-12EF-48DE-937A-3D0AD97A0C2F}"/>
              </a:ext>
            </a:extLst>
          </p:cNvPr>
          <p:cNvSpPr txBox="1"/>
          <p:nvPr/>
        </p:nvSpPr>
        <p:spPr>
          <a:xfrm>
            <a:off x="8606843" y="4222286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3AFEC78-4127-4639-9ED1-12BE0E680718}"/>
              </a:ext>
            </a:extLst>
          </p:cNvPr>
          <p:cNvSpPr txBox="1"/>
          <p:nvPr/>
        </p:nvSpPr>
        <p:spPr>
          <a:xfrm>
            <a:off x="8623033" y="3997136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8CA3F88-FFD1-4328-994C-A12E3F9F639B}"/>
              </a:ext>
            </a:extLst>
          </p:cNvPr>
          <p:cNvSpPr txBox="1"/>
          <p:nvPr/>
        </p:nvSpPr>
        <p:spPr>
          <a:xfrm>
            <a:off x="8631128" y="3771986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73" name="Line 7">
            <a:extLst>
              <a:ext uri="{FF2B5EF4-FFF2-40B4-BE49-F238E27FC236}">
                <a16:creationId xmlns:a16="http://schemas.microsoft.com/office/drawing/2014/main" id="{F044C244-07E7-44EF-8094-25A93CFDAE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156" y="165280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7C3997D4-FBD6-43AF-BAFE-C67C7C086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29" y="4015398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75" name="Text Box 11">
            <a:extLst>
              <a:ext uri="{FF2B5EF4-FFF2-40B4-BE49-F238E27FC236}">
                <a16:creationId xmlns:a16="http://schemas.microsoft.com/office/drawing/2014/main" id="{02FC39AD-9A6D-431D-8FD3-8A890B7AF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13" y="1348003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1</a:t>
            </a:r>
          </a:p>
        </p:txBody>
      </p:sp>
      <p:sp>
        <p:nvSpPr>
          <p:cNvPr id="76" name="Line 4">
            <a:extLst>
              <a:ext uri="{FF2B5EF4-FFF2-40B4-BE49-F238E27FC236}">
                <a16:creationId xmlns:a16="http://schemas.microsoft.com/office/drawing/2014/main" id="{DA28265F-583A-44B0-A893-0F8B6939E2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0261" y="1522249"/>
            <a:ext cx="0" cy="2954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77" name="Text Box 5">
            <a:extLst>
              <a:ext uri="{FF2B5EF4-FFF2-40B4-BE49-F238E27FC236}">
                <a16:creationId xmlns:a16="http://schemas.microsoft.com/office/drawing/2014/main" id="{4956CDDE-0461-48CC-B7D5-3364D92DA06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4368" y="2895824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78" name="Line 7">
            <a:extLst>
              <a:ext uri="{FF2B5EF4-FFF2-40B4-BE49-F238E27FC236}">
                <a16:creationId xmlns:a16="http://schemas.microsoft.com/office/drawing/2014/main" id="{EAA9AEA1-A782-45D0-A86D-D535B04D5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356" y="442610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Line 7">
            <a:extLst>
              <a:ext uri="{FF2B5EF4-FFF2-40B4-BE49-F238E27FC236}">
                <a16:creationId xmlns:a16="http://schemas.microsoft.com/office/drawing/2014/main" id="{F56AD0DD-8A09-4E98-B91B-9C774323EDC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145" y="239302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54861C9-CD30-4DC4-84C1-C637ECEBEA54}"/>
              </a:ext>
            </a:extLst>
          </p:cNvPr>
          <p:cNvCxnSpPr>
            <a:cxnSpLocks/>
          </p:cNvCxnSpPr>
          <p:nvPr/>
        </p:nvCxnSpPr>
        <p:spPr>
          <a:xfrm flipV="1">
            <a:off x="1483320" y="2416604"/>
            <a:ext cx="0" cy="199034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ine 7">
            <a:extLst>
              <a:ext uri="{FF2B5EF4-FFF2-40B4-BE49-F238E27FC236}">
                <a16:creationId xmlns:a16="http://schemas.microsoft.com/office/drawing/2014/main" id="{8759B063-B626-4EDB-B54B-B31A87CB2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355" y="4246231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7">
            <a:extLst>
              <a:ext uri="{FF2B5EF4-FFF2-40B4-BE49-F238E27FC236}">
                <a16:creationId xmlns:a16="http://schemas.microsoft.com/office/drawing/2014/main" id="{078BC893-EB59-448C-927B-4C6289F05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355" y="406770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A70F563-BC04-4398-B35B-2FBE41B8D58C}"/>
              </a:ext>
            </a:extLst>
          </p:cNvPr>
          <p:cNvCxnSpPr>
            <a:cxnSpLocks/>
          </p:cNvCxnSpPr>
          <p:nvPr/>
        </p:nvCxnSpPr>
        <p:spPr>
          <a:xfrm flipV="1">
            <a:off x="1810198" y="2432733"/>
            <a:ext cx="0" cy="1813497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7DF2F39-3553-43CB-BE66-459CDA284DA6}"/>
              </a:ext>
            </a:extLst>
          </p:cNvPr>
          <p:cNvSpPr txBox="1"/>
          <p:nvPr/>
        </p:nvSpPr>
        <p:spPr>
          <a:xfrm>
            <a:off x="2506380" y="4211400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D71643-A3BC-46E6-9037-D5965B8E00FB}"/>
              </a:ext>
            </a:extLst>
          </p:cNvPr>
          <p:cNvSpPr txBox="1"/>
          <p:nvPr/>
        </p:nvSpPr>
        <p:spPr>
          <a:xfrm>
            <a:off x="2522570" y="3986250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6B7DCCC-57AF-4BC7-B249-3B365DCC94C3}"/>
              </a:ext>
            </a:extLst>
          </p:cNvPr>
          <p:cNvSpPr txBox="1"/>
          <p:nvPr/>
        </p:nvSpPr>
        <p:spPr>
          <a:xfrm>
            <a:off x="2530665" y="3761100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83A2745-9BEF-4D49-BC8C-DABA3AE0E2E9}"/>
              </a:ext>
            </a:extLst>
          </p:cNvPr>
          <p:cNvSpPr txBox="1"/>
          <p:nvPr/>
        </p:nvSpPr>
        <p:spPr>
          <a:xfrm>
            <a:off x="4391438" y="2003767"/>
            <a:ext cx="183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Virtual state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CE55F7E-802F-49C7-B6D5-C23A8166F0D9}"/>
              </a:ext>
            </a:extLst>
          </p:cNvPr>
          <p:cNvSpPr txBox="1"/>
          <p:nvPr/>
        </p:nvSpPr>
        <p:spPr>
          <a:xfrm>
            <a:off x="2462561" y="750874"/>
            <a:ext cx="427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Rayleigh</a:t>
            </a:r>
          </a:p>
          <a:p>
            <a:pPr algn="ctr"/>
            <a:r>
              <a:rPr lang="en-US" sz="2400" dirty="0"/>
              <a:t>Elastic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F092AE5-4E25-4D2C-8DFE-0EC79728E175}"/>
              </a:ext>
            </a:extLst>
          </p:cNvPr>
          <p:cNvSpPr txBox="1"/>
          <p:nvPr/>
        </p:nvSpPr>
        <p:spPr>
          <a:xfrm>
            <a:off x="-396081" y="747460"/>
            <a:ext cx="427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Raman</a:t>
            </a:r>
          </a:p>
          <a:p>
            <a:pPr algn="ctr"/>
            <a:r>
              <a:rPr lang="en-US" sz="2400" dirty="0">
                <a:solidFill>
                  <a:srgbClr val="008000"/>
                </a:solidFill>
              </a:rPr>
              <a:t>Stokes shift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8BCFC2E-5623-4123-BF4D-D4DB5A4022D5}"/>
              </a:ext>
            </a:extLst>
          </p:cNvPr>
          <p:cNvSpPr txBox="1"/>
          <p:nvPr/>
        </p:nvSpPr>
        <p:spPr>
          <a:xfrm>
            <a:off x="5586742" y="691254"/>
            <a:ext cx="427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Raman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anti-Stokes shift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3143183-3961-4A50-BAE0-637C0584E9A9}"/>
              </a:ext>
            </a:extLst>
          </p:cNvPr>
          <p:cNvSpPr txBox="1"/>
          <p:nvPr/>
        </p:nvSpPr>
        <p:spPr>
          <a:xfrm>
            <a:off x="3561089" y="4616696"/>
            <a:ext cx="229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Symbol" panose="05050102010706020507" pitchFamily="18" charset="2"/>
              </a:rPr>
              <a:t>n</a:t>
            </a:r>
            <a:r>
              <a:rPr lang="en-US" sz="3200" baseline="-25000" dirty="0" err="1">
                <a:solidFill>
                  <a:srgbClr val="0033CC"/>
                </a:solidFill>
              </a:rPr>
              <a:t>ex</a:t>
            </a:r>
            <a:r>
              <a:rPr lang="en-US" sz="3200" dirty="0"/>
              <a:t>  =  </a:t>
            </a:r>
            <a:r>
              <a:rPr lang="en-US" sz="3200" dirty="0" err="1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sz="3200" baseline="-25000" dirty="0" err="1">
                <a:solidFill>
                  <a:srgbClr val="0000FF"/>
                </a:solidFill>
              </a:rPr>
              <a:t>scatter</a:t>
            </a:r>
            <a:endParaRPr lang="en-US" sz="3200" baseline="-25000" dirty="0">
              <a:solidFill>
                <a:srgbClr val="0000F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39010EA-56F4-47AE-B355-5DB69CA82ACF}"/>
              </a:ext>
            </a:extLst>
          </p:cNvPr>
          <p:cNvSpPr txBox="1"/>
          <p:nvPr/>
        </p:nvSpPr>
        <p:spPr>
          <a:xfrm>
            <a:off x="6553200" y="4616696"/>
            <a:ext cx="229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Symbol" panose="05050102010706020507" pitchFamily="18" charset="2"/>
              </a:rPr>
              <a:t>n</a:t>
            </a:r>
            <a:r>
              <a:rPr lang="en-US" sz="3200" baseline="-25000" dirty="0" err="1">
                <a:solidFill>
                  <a:srgbClr val="0033CC"/>
                </a:solidFill>
              </a:rPr>
              <a:t>ex</a:t>
            </a:r>
            <a:r>
              <a:rPr lang="en-US" sz="3200" dirty="0"/>
              <a:t>  &lt;  </a:t>
            </a:r>
            <a:r>
              <a:rPr lang="en-US" sz="3200" dirty="0" err="1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r>
              <a:rPr lang="en-US" sz="3200" baseline="-25000" dirty="0" err="1">
                <a:solidFill>
                  <a:srgbClr val="7030A0"/>
                </a:solidFill>
              </a:rPr>
              <a:t>scatter</a:t>
            </a:r>
            <a:endParaRPr lang="en-US" sz="3200" baseline="-25000" dirty="0">
              <a:solidFill>
                <a:srgbClr val="7030A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59AE084-203E-47C7-A313-17FED7D12EC5}"/>
              </a:ext>
            </a:extLst>
          </p:cNvPr>
          <p:cNvSpPr txBox="1"/>
          <p:nvPr/>
        </p:nvSpPr>
        <p:spPr>
          <a:xfrm>
            <a:off x="561429" y="4614064"/>
            <a:ext cx="229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Symbol" panose="05050102010706020507" pitchFamily="18" charset="2"/>
              </a:rPr>
              <a:t>n</a:t>
            </a:r>
            <a:r>
              <a:rPr lang="en-US" sz="3200" baseline="-25000" dirty="0" err="1">
                <a:solidFill>
                  <a:srgbClr val="0033CC"/>
                </a:solidFill>
              </a:rPr>
              <a:t>ex</a:t>
            </a:r>
            <a:r>
              <a:rPr lang="en-US" sz="3200" dirty="0"/>
              <a:t>  &gt;  </a:t>
            </a:r>
            <a:r>
              <a:rPr lang="en-US" sz="3200" dirty="0" err="1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US" sz="3200" baseline="-25000" dirty="0" err="1">
                <a:solidFill>
                  <a:srgbClr val="008000"/>
                </a:solidFill>
              </a:rPr>
              <a:t>scatter</a:t>
            </a:r>
            <a:endParaRPr lang="en-US" sz="3200" baseline="-25000" dirty="0">
              <a:solidFill>
                <a:srgbClr val="008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7F2BC4A-352E-4C5B-8901-8D4BB2217D1D}"/>
              </a:ext>
            </a:extLst>
          </p:cNvPr>
          <p:cNvSpPr txBox="1"/>
          <p:nvPr/>
        </p:nvSpPr>
        <p:spPr>
          <a:xfrm>
            <a:off x="2792887" y="5784086"/>
            <a:ext cx="332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ym typeface="Symbol" panose="05050102010706020507" pitchFamily="18" charset="2"/>
              </a:rPr>
              <a:t></a:t>
            </a:r>
            <a:r>
              <a:rPr lang="en-US" sz="2800" dirty="0"/>
              <a:t> =  </a:t>
            </a:r>
            <a:r>
              <a:rPr lang="en-US" sz="2800" dirty="0" err="1">
                <a:latin typeface="Symbol" panose="05050102010706020507" pitchFamily="18" charset="2"/>
              </a:rPr>
              <a:t>n</a:t>
            </a:r>
            <a:r>
              <a:rPr lang="en-US" sz="2800" baseline="-25000" dirty="0" err="1"/>
              <a:t>ex</a:t>
            </a:r>
            <a:r>
              <a:rPr lang="en-US" sz="2800" dirty="0"/>
              <a:t>  -  </a:t>
            </a:r>
            <a:r>
              <a:rPr lang="en-US" sz="2800" dirty="0" err="1">
                <a:latin typeface="Symbol" panose="05050102010706020507" pitchFamily="18" charset="2"/>
              </a:rPr>
              <a:t>n</a:t>
            </a:r>
            <a:r>
              <a:rPr lang="en-US" sz="2800" baseline="-25000" dirty="0" err="1"/>
              <a:t>scatter</a:t>
            </a:r>
            <a:r>
              <a:rPr lang="en-US" sz="2800" baseline="-25000" dirty="0"/>
              <a:t>  </a:t>
            </a:r>
            <a:endParaRPr lang="en-US" sz="2800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B3A0A5F-29DC-417D-B0EC-9652A276F4A5}"/>
              </a:ext>
            </a:extLst>
          </p:cNvPr>
          <p:cNvSpPr/>
          <p:nvPr/>
        </p:nvSpPr>
        <p:spPr>
          <a:xfrm>
            <a:off x="5525010" y="579090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=  </a:t>
            </a:r>
            <a:r>
              <a:rPr lang="en-US" altLang="en-US" sz="2800" dirty="0">
                <a:solidFill>
                  <a:prstClr val="black"/>
                </a:solidFill>
                <a:sym typeface="Symbol" panose="05050102010706020507" pitchFamily="18" charset="2"/>
              </a:rPr>
              <a:t></a:t>
            </a:r>
            <a:r>
              <a:rPr lang="en-US" altLang="en-US" sz="2800" baseline="-25000" dirty="0" err="1">
                <a:solidFill>
                  <a:prstClr val="black"/>
                </a:solidFill>
                <a:sym typeface="Symbol" panose="05050102010706020507" pitchFamily="18" charset="2"/>
              </a:rPr>
              <a:t>vib</a:t>
            </a:r>
            <a:endParaRPr lang="en-US" baseline="-25000" dirty="0"/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717E269-7A5B-48A0-9D10-26963D26FB27}"/>
              </a:ext>
            </a:extLst>
          </p:cNvPr>
          <p:cNvCxnSpPr>
            <a:cxnSpLocks/>
          </p:cNvCxnSpPr>
          <p:nvPr/>
        </p:nvCxnSpPr>
        <p:spPr>
          <a:xfrm flipV="1">
            <a:off x="7642288" y="2266769"/>
            <a:ext cx="0" cy="199034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7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/>
      <p:bldP spid="62" grpId="0" animBg="1"/>
      <p:bldP spid="63" grpId="0"/>
      <p:bldP spid="64" grpId="0" animBg="1"/>
      <p:bldP spid="65" grpId="0" animBg="1"/>
      <p:bldP spid="67" grpId="0" animBg="1"/>
      <p:bldP spid="68" grpId="0" animBg="1"/>
      <p:bldP spid="70" grpId="0"/>
      <p:bldP spid="71" grpId="0"/>
      <p:bldP spid="72" grpId="0"/>
      <p:bldP spid="73" grpId="0" animBg="1"/>
      <p:bldP spid="74" grpId="0"/>
      <p:bldP spid="75" grpId="0"/>
      <p:bldP spid="76" grpId="0" animBg="1"/>
      <p:bldP spid="77" grpId="0"/>
      <p:bldP spid="78" grpId="0" animBg="1"/>
      <p:bldP spid="79" grpId="0" animBg="1"/>
      <p:bldP spid="81" grpId="0" animBg="1"/>
      <p:bldP spid="82" grpId="0" animBg="1"/>
      <p:bldP spid="84" grpId="0"/>
      <p:bldP spid="85" grpId="0"/>
      <p:bldP spid="86" grpId="0"/>
      <p:bldP spid="90" grpId="0"/>
      <p:bldP spid="91" grpId="0"/>
      <p:bldP spid="95" grpId="0"/>
      <p:bldP spid="96" grpId="0"/>
      <p:bldP spid="97" grpId="0"/>
      <p:bldP spid="98" grpId="0"/>
      <p:bldP spid="10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C31B7D-E237-41BB-A6AC-0C225C95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EC61E857-D189-4B47-B6D7-86603010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647" y="2713520"/>
            <a:ext cx="326324" cy="3504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3D909915-F6ED-493B-AC4D-7A21614E1A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3858" y="1267450"/>
            <a:ext cx="0" cy="17964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BB4CD32-8788-416E-9EDB-1E8287D4928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09115" y="1644052"/>
            <a:ext cx="16134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B0AD85D5-1A07-443A-9DDB-1A9DB19A1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6971" y="3025254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74A71166-5129-4813-8F98-5A6677DC0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0017" y="1482102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94D77D-FD8E-43FF-8C88-699BA21CCFDF}"/>
              </a:ext>
            </a:extLst>
          </p:cNvPr>
          <p:cNvCxnSpPr>
            <a:cxnSpLocks/>
          </p:cNvCxnSpPr>
          <p:nvPr/>
        </p:nvCxnSpPr>
        <p:spPr>
          <a:xfrm flipV="1">
            <a:off x="4310383" y="1499999"/>
            <a:ext cx="0" cy="15252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7">
            <a:extLst>
              <a:ext uri="{FF2B5EF4-FFF2-40B4-BE49-F238E27FC236}">
                <a16:creationId xmlns:a16="http://schemas.microsoft.com/office/drawing/2014/main" id="{FD8C234F-7698-441C-8BCD-FD2E9BA7E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6970" y="2888727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13BFED95-DD8B-4757-A356-1735617D9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6970" y="2753222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FEC3A8-AA37-42CC-82FF-8C032C06C21E}"/>
              </a:ext>
            </a:extLst>
          </p:cNvPr>
          <p:cNvCxnSpPr>
            <a:cxnSpLocks/>
          </p:cNvCxnSpPr>
          <p:nvPr/>
        </p:nvCxnSpPr>
        <p:spPr>
          <a:xfrm flipV="1">
            <a:off x="4558491" y="1512241"/>
            <a:ext cx="0" cy="1525256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88E759-462C-458B-8229-BD6F93CBBE8E}"/>
              </a:ext>
            </a:extLst>
          </p:cNvPr>
          <p:cNvSpPr txBox="1"/>
          <p:nvPr/>
        </p:nvSpPr>
        <p:spPr>
          <a:xfrm>
            <a:off x="5086909" y="2862290"/>
            <a:ext cx="73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82160-46BA-40AB-AAD8-42037DC7E27D}"/>
              </a:ext>
            </a:extLst>
          </p:cNvPr>
          <p:cNvSpPr txBox="1"/>
          <p:nvPr/>
        </p:nvSpPr>
        <p:spPr>
          <a:xfrm>
            <a:off x="5099197" y="2691396"/>
            <a:ext cx="73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E6EC8-7B32-49A9-83ED-0857A90DEC2C}"/>
              </a:ext>
            </a:extLst>
          </p:cNvPr>
          <p:cNvSpPr txBox="1"/>
          <p:nvPr/>
        </p:nvSpPr>
        <p:spPr>
          <a:xfrm>
            <a:off x="5105341" y="2520502"/>
            <a:ext cx="73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D84AA2E7-EF01-4C20-AD38-E448251C6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326" y="2713519"/>
            <a:ext cx="326324" cy="3504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F4387AAF-C516-4F1F-93E3-4DA5F8C02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6538" y="1267451"/>
            <a:ext cx="0" cy="179648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19E9F43C-0E8D-4714-9333-089CE12DDF8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61901" y="1838706"/>
            <a:ext cx="12201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9215435F-4A09-496C-82E1-69F66B563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9651" y="3025253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2243702E-0903-4A7F-A4A2-7A1FB6874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2697" y="1361646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C6E415CB-FA04-4EE3-A80B-D907DD127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9650" y="2888726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7">
            <a:extLst>
              <a:ext uri="{FF2B5EF4-FFF2-40B4-BE49-F238E27FC236}">
                <a16:creationId xmlns:a16="http://schemas.microsoft.com/office/drawing/2014/main" id="{D672E303-30A1-4E7A-8624-D7A31318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9650" y="2753221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DE3A2E-B5CA-4FBE-9F10-FDC41A2F4D85}"/>
              </a:ext>
            </a:extLst>
          </p:cNvPr>
          <p:cNvCxnSpPr>
            <a:cxnSpLocks/>
          </p:cNvCxnSpPr>
          <p:nvPr/>
        </p:nvCxnSpPr>
        <p:spPr>
          <a:xfrm flipV="1">
            <a:off x="7611170" y="1369744"/>
            <a:ext cx="0" cy="1667752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6947EE2-5274-476A-9E86-1381677A9771}"/>
              </a:ext>
            </a:extLst>
          </p:cNvPr>
          <p:cNvSpPr txBox="1"/>
          <p:nvPr/>
        </p:nvSpPr>
        <p:spPr>
          <a:xfrm>
            <a:off x="8139588" y="2862289"/>
            <a:ext cx="54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0EC89-132A-4880-8C64-3933EFBAC21C}"/>
              </a:ext>
            </a:extLst>
          </p:cNvPr>
          <p:cNvSpPr txBox="1"/>
          <p:nvPr/>
        </p:nvSpPr>
        <p:spPr>
          <a:xfrm>
            <a:off x="8151877" y="2691395"/>
            <a:ext cx="54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176AD5-8A6C-47EE-88A5-9DEC0D1B2727}"/>
              </a:ext>
            </a:extLst>
          </p:cNvPr>
          <p:cNvSpPr txBox="1"/>
          <p:nvPr/>
        </p:nvSpPr>
        <p:spPr>
          <a:xfrm>
            <a:off x="8158021" y="2520501"/>
            <a:ext cx="54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6C3382AA-39FF-44F8-8E81-DF5401842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195" y="2705256"/>
            <a:ext cx="326324" cy="3504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36" name="Line 4">
            <a:extLst>
              <a:ext uri="{FF2B5EF4-FFF2-40B4-BE49-F238E27FC236}">
                <a16:creationId xmlns:a16="http://schemas.microsoft.com/office/drawing/2014/main" id="{5C0C4A0D-FCA6-4523-8068-22858B8FA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406" y="1267450"/>
            <a:ext cx="0" cy="17882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FFE1F79D-5433-4B0B-9A13-0FC3544A4B5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7680" y="1697399"/>
            <a:ext cx="1479905" cy="4101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8" name="Line 7">
            <a:extLst>
              <a:ext uri="{FF2B5EF4-FFF2-40B4-BE49-F238E27FC236}">
                <a16:creationId xmlns:a16="http://schemas.microsoft.com/office/drawing/2014/main" id="{61A76EEB-CA7C-49B8-85D2-6B6577041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5519" y="3016991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>
            <a:extLst>
              <a:ext uri="{FF2B5EF4-FFF2-40B4-BE49-F238E27FC236}">
                <a16:creationId xmlns:a16="http://schemas.microsoft.com/office/drawing/2014/main" id="{992E0AF7-39E0-4FAD-BD51-1601CB878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8565" y="1473838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8AF64E-B0ED-4627-B8EC-CDA9BE944D1B}"/>
              </a:ext>
            </a:extLst>
          </p:cNvPr>
          <p:cNvCxnSpPr>
            <a:cxnSpLocks/>
          </p:cNvCxnSpPr>
          <p:nvPr/>
        </p:nvCxnSpPr>
        <p:spPr>
          <a:xfrm flipV="1">
            <a:off x="1678931" y="1491735"/>
            <a:ext cx="0" cy="151071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ne 7">
            <a:extLst>
              <a:ext uri="{FF2B5EF4-FFF2-40B4-BE49-F238E27FC236}">
                <a16:creationId xmlns:a16="http://schemas.microsoft.com/office/drawing/2014/main" id="{A47105F0-2E8E-4E23-A1AC-EF2635950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5518" y="2880464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7">
            <a:extLst>
              <a:ext uri="{FF2B5EF4-FFF2-40B4-BE49-F238E27FC236}">
                <a16:creationId xmlns:a16="http://schemas.microsoft.com/office/drawing/2014/main" id="{1D16D721-116A-400F-9C7B-E48419381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5518" y="2744958"/>
            <a:ext cx="1174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4F2B69-0AB1-4BC1-A1B9-C8237369EA1C}"/>
              </a:ext>
            </a:extLst>
          </p:cNvPr>
          <p:cNvCxnSpPr>
            <a:cxnSpLocks/>
          </p:cNvCxnSpPr>
          <p:nvPr/>
        </p:nvCxnSpPr>
        <p:spPr>
          <a:xfrm flipV="1">
            <a:off x="1927039" y="1503978"/>
            <a:ext cx="0" cy="1376485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9150F58-9D24-4FA7-B554-3DDCD6C7C5CC}"/>
              </a:ext>
            </a:extLst>
          </p:cNvPr>
          <p:cNvSpPr txBox="1"/>
          <p:nvPr/>
        </p:nvSpPr>
        <p:spPr>
          <a:xfrm>
            <a:off x="2455457" y="2854026"/>
            <a:ext cx="60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0E59A0-DF5D-48E5-B565-895A5D9C1CE5}"/>
              </a:ext>
            </a:extLst>
          </p:cNvPr>
          <p:cNvSpPr txBox="1"/>
          <p:nvPr/>
        </p:nvSpPr>
        <p:spPr>
          <a:xfrm>
            <a:off x="2467745" y="2683132"/>
            <a:ext cx="60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56C5DC-1802-4BF4-8210-1C9808EF995C}"/>
              </a:ext>
            </a:extLst>
          </p:cNvPr>
          <p:cNvSpPr txBox="1"/>
          <p:nvPr/>
        </p:nvSpPr>
        <p:spPr>
          <a:xfrm>
            <a:off x="2473889" y="2512238"/>
            <a:ext cx="60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29FA73-3C71-495F-87C7-F4A3F493C7F7}"/>
              </a:ext>
            </a:extLst>
          </p:cNvPr>
          <p:cNvSpPr txBox="1"/>
          <p:nvPr/>
        </p:nvSpPr>
        <p:spPr>
          <a:xfrm>
            <a:off x="3909219" y="1122843"/>
            <a:ext cx="1392497" cy="280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Virtual state</a:t>
            </a: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375B10BD-69BB-439E-A4AA-460EEDD87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CEE99F9-E257-4BDF-811D-BF672E945024}"/>
              </a:ext>
            </a:extLst>
          </p:cNvPr>
          <p:cNvSpPr/>
          <p:nvPr/>
        </p:nvSpPr>
        <p:spPr>
          <a:xfrm>
            <a:off x="3821279" y="664408"/>
            <a:ext cx="1405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Rayleigh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2D637D5-A4C8-46EC-AB0A-7AB6B5059F76}"/>
              </a:ext>
            </a:extLst>
          </p:cNvPr>
          <p:cNvSpPr/>
          <p:nvPr/>
        </p:nvSpPr>
        <p:spPr>
          <a:xfrm>
            <a:off x="6572048" y="667292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anti-Stokes</a:t>
            </a:r>
            <a:endParaRPr lang="en-US" sz="28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1E4836D-FC5B-48D5-BD4D-7421D8C61922}"/>
              </a:ext>
            </a:extLst>
          </p:cNvPr>
          <p:cNvSpPr/>
          <p:nvPr/>
        </p:nvSpPr>
        <p:spPr>
          <a:xfrm>
            <a:off x="1281121" y="658530"/>
            <a:ext cx="1126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Stokes</a:t>
            </a:r>
            <a:endParaRPr lang="en-US" sz="28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15E31C-19D0-4D48-AB27-300CDBCEE3D8}"/>
              </a:ext>
            </a:extLst>
          </p:cNvPr>
          <p:cNvGrpSpPr/>
          <p:nvPr/>
        </p:nvGrpSpPr>
        <p:grpSpPr>
          <a:xfrm>
            <a:off x="1632765" y="3345269"/>
            <a:ext cx="5362085" cy="3577799"/>
            <a:chOff x="2061638" y="3628813"/>
            <a:chExt cx="4601688" cy="30704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09853E-4C16-4573-9867-ADAC40D5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0439" y="3724225"/>
              <a:ext cx="4492887" cy="297502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9552EBF-B38A-4EF3-84E3-EEAA9D82337A}"/>
                </a:ext>
              </a:extLst>
            </p:cNvPr>
            <p:cNvSpPr/>
            <p:nvPr/>
          </p:nvSpPr>
          <p:spPr>
            <a:xfrm>
              <a:off x="2745228" y="4781658"/>
              <a:ext cx="9908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</a:rPr>
                <a:t>Stokes</a:t>
              </a:r>
              <a:endParaRPr lang="en-US" sz="240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0ED5F68-6A87-4148-836C-A6DC5243E815}"/>
                </a:ext>
              </a:extLst>
            </p:cNvPr>
            <p:cNvSpPr/>
            <p:nvPr/>
          </p:nvSpPr>
          <p:spPr>
            <a:xfrm>
              <a:off x="5255289" y="4781658"/>
              <a:ext cx="1343105" cy="396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anti-Stokes</a:t>
              </a:r>
              <a:endParaRPr lang="en-US" sz="240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55DEB0-54D0-4A2B-9427-CE8AE154469C}"/>
                </a:ext>
              </a:extLst>
            </p:cNvPr>
            <p:cNvSpPr/>
            <p:nvPr/>
          </p:nvSpPr>
          <p:spPr>
            <a:xfrm>
              <a:off x="3972585" y="3628813"/>
              <a:ext cx="12337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Rayleigh</a:t>
              </a:r>
            </a:p>
          </p:txBody>
        </p:sp>
        <p:sp>
          <p:nvSpPr>
            <p:cNvPr id="62" name="Text Box 5">
              <a:extLst>
                <a:ext uri="{FF2B5EF4-FFF2-40B4-BE49-F238E27FC236}">
                  <a16:creationId xmlns:a16="http://schemas.microsoft.com/office/drawing/2014/main" id="{3D98BBBD-C111-4AEC-93B2-5EE50176B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15753" y="4871889"/>
              <a:ext cx="2087965" cy="396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0" dirty="0"/>
                <a:t>Intensity (counts)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B36F420-B487-49DC-9887-5B489AC821C6}"/>
              </a:ext>
            </a:extLst>
          </p:cNvPr>
          <p:cNvSpPr/>
          <p:nvPr/>
        </p:nvSpPr>
        <p:spPr>
          <a:xfrm>
            <a:off x="3063797" y="6241080"/>
            <a:ext cx="3108141" cy="610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Energy (cm</a:t>
            </a:r>
            <a:r>
              <a:rPr lang="en-US" sz="2400" baseline="30000" dirty="0">
                <a:solidFill>
                  <a:schemeClr val="tx1"/>
                </a:solidFill>
              </a:rPr>
              <a:t>-1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32551E8-60C9-48D1-B548-2297FDED2912}"/>
              </a:ext>
            </a:extLst>
          </p:cNvPr>
          <p:cNvCxnSpPr>
            <a:cxnSpLocks/>
          </p:cNvCxnSpPr>
          <p:nvPr/>
        </p:nvCxnSpPr>
        <p:spPr>
          <a:xfrm flipV="1">
            <a:off x="7377961" y="1369744"/>
            <a:ext cx="0" cy="151071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276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8369D-84E2-44B6-8A74-8C7C9C01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84824A-EF1C-4060-8265-F15F18124AE4}"/>
              </a:ext>
            </a:extLst>
          </p:cNvPr>
          <p:cNvGrpSpPr/>
          <p:nvPr/>
        </p:nvGrpSpPr>
        <p:grpSpPr>
          <a:xfrm>
            <a:off x="468887" y="1291963"/>
            <a:ext cx="8794235" cy="5190062"/>
            <a:chOff x="2068552" y="3628813"/>
            <a:chExt cx="5202654" cy="3070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A189E3-BE87-4892-8C57-CA31650DA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0439" y="3724225"/>
              <a:ext cx="4492887" cy="297502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F3D309-DD18-4B13-B46E-B43E120D5499}"/>
                </a:ext>
              </a:extLst>
            </p:cNvPr>
            <p:cNvSpPr/>
            <p:nvPr/>
          </p:nvSpPr>
          <p:spPr>
            <a:xfrm>
              <a:off x="2855682" y="3628813"/>
              <a:ext cx="825164" cy="3823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008000"/>
                  </a:solidFill>
                </a:rPr>
                <a:t>Stokes</a:t>
              </a:r>
              <a:endParaRPr lang="en-US" sz="3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4C4185-7C77-488A-94D5-74832FD4AD3B}"/>
                </a:ext>
              </a:extLst>
            </p:cNvPr>
            <p:cNvSpPr/>
            <p:nvPr/>
          </p:nvSpPr>
          <p:spPr>
            <a:xfrm>
              <a:off x="5323141" y="3643637"/>
              <a:ext cx="1340185" cy="3823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7030A0"/>
                  </a:solidFill>
                </a:rPr>
                <a:t>anti-Stokes</a:t>
              </a:r>
              <a:endParaRPr lang="en-US" sz="3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7DFFCD-9A30-4AEB-8A35-4236839E42D5}"/>
                </a:ext>
              </a:extLst>
            </p:cNvPr>
            <p:cNvSpPr txBox="1"/>
            <p:nvPr/>
          </p:nvSpPr>
          <p:spPr>
            <a:xfrm>
              <a:off x="5455884" y="6013456"/>
              <a:ext cx="1815322" cy="41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Symbol" panose="05050102010706020507" pitchFamily="18" charset="2"/>
                </a:rPr>
                <a:t>n</a:t>
              </a:r>
              <a:r>
                <a:rPr lang="en-US" sz="4000" baseline="-25000" dirty="0" err="1"/>
                <a:t>ex</a:t>
              </a:r>
              <a:r>
                <a:rPr lang="en-US" sz="4000" dirty="0"/>
                <a:t> + </a:t>
              </a:r>
              <a:r>
                <a:rPr lang="en-US" sz="4000" dirty="0" err="1">
                  <a:latin typeface="Symbol" panose="05050102010706020507" pitchFamily="18" charset="2"/>
                </a:rPr>
                <a:t>n</a:t>
              </a:r>
              <a:r>
                <a:rPr lang="en-US" sz="4000" baseline="-25000" dirty="0" err="1"/>
                <a:t>vib</a:t>
              </a:r>
              <a:r>
                <a:rPr lang="en-US" sz="4000" baseline="-25000" dirty="0"/>
                <a:t>  </a:t>
              </a:r>
              <a:endParaRPr lang="en-US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AFCD14-599D-4DEE-B9C3-E8A1EC5374A3}"/>
                </a:ext>
              </a:extLst>
            </p:cNvPr>
            <p:cNvSpPr/>
            <p:nvPr/>
          </p:nvSpPr>
          <p:spPr>
            <a:xfrm>
              <a:off x="4069843" y="3628813"/>
              <a:ext cx="1039222" cy="3823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/>
                <a:t>Rayleigh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F03CF1-1236-4A39-BFE4-5B9E38E020E2}"/>
                </a:ext>
              </a:extLst>
            </p:cNvPr>
            <p:cNvSpPr txBox="1"/>
            <p:nvPr/>
          </p:nvSpPr>
          <p:spPr>
            <a:xfrm>
              <a:off x="2524749" y="6013456"/>
              <a:ext cx="1815322" cy="41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Symbol" panose="05050102010706020507" pitchFamily="18" charset="2"/>
                </a:rPr>
                <a:t>n</a:t>
              </a:r>
              <a:r>
                <a:rPr lang="en-US" sz="4000" baseline="-25000" dirty="0" err="1"/>
                <a:t>ex</a:t>
              </a:r>
              <a:r>
                <a:rPr lang="en-US" sz="4000" dirty="0"/>
                <a:t> - </a:t>
              </a:r>
              <a:r>
                <a:rPr lang="en-US" sz="4000" dirty="0" err="1">
                  <a:latin typeface="Symbol" panose="05050102010706020507" pitchFamily="18" charset="2"/>
                </a:rPr>
                <a:t>n</a:t>
              </a:r>
              <a:r>
                <a:rPr lang="en-US" sz="4000" baseline="-25000" dirty="0" err="1"/>
                <a:t>vib</a:t>
              </a:r>
              <a:r>
                <a:rPr lang="en-US" sz="4000" baseline="-25000" dirty="0"/>
                <a:t>  </a:t>
              </a:r>
              <a:endParaRPr lang="en-US" sz="4000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F2CBB644-8EC2-4091-AC02-52719A5CC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15753" y="4878803"/>
              <a:ext cx="2087965" cy="382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600" i="0" dirty="0"/>
                <a:t>Intensity (counts)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83FC42-718D-4BE9-BBED-D1BC284428B1}"/>
              </a:ext>
            </a:extLst>
          </p:cNvPr>
          <p:cNvSpPr txBox="1"/>
          <p:nvPr/>
        </p:nvSpPr>
        <p:spPr>
          <a:xfrm>
            <a:off x="4876081" y="2177936"/>
            <a:ext cx="263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  <a:r>
              <a:rPr lang="en-US" sz="3600" baseline="30000" dirty="0">
                <a:solidFill>
                  <a:srgbClr val="FF0000"/>
                </a:solidFill>
              </a:rPr>
              <a:t>7</a:t>
            </a:r>
            <a:r>
              <a:rPr lang="en-US" sz="3600" dirty="0">
                <a:solidFill>
                  <a:srgbClr val="FF0000"/>
                </a:solidFill>
              </a:rPr>
              <a:t> counts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632B9-41AB-4273-9FD6-C6D16FC594B2}"/>
              </a:ext>
            </a:extLst>
          </p:cNvPr>
          <p:cNvSpPr txBox="1"/>
          <p:nvPr/>
        </p:nvSpPr>
        <p:spPr>
          <a:xfrm>
            <a:off x="2218508" y="2314766"/>
            <a:ext cx="2511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C000"/>
                </a:solidFill>
                <a:sym typeface="Symbol" panose="05050102010706020507" pitchFamily="18" charset="2"/>
              </a:rPr>
              <a:t>E</a:t>
            </a:r>
            <a:r>
              <a:rPr lang="en-US" sz="4000" dirty="0">
                <a:solidFill>
                  <a:srgbClr val="FFC000"/>
                </a:solidFill>
              </a:rPr>
              <a:t> =  </a:t>
            </a:r>
            <a:r>
              <a:rPr lang="en-US" sz="4000" dirty="0" err="1">
                <a:solidFill>
                  <a:srgbClr val="FFC000"/>
                </a:solidFill>
                <a:latin typeface="Symbol" panose="05050102010706020507" pitchFamily="18" charset="2"/>
              </a:rPr>
              <a:t>n</a:t>
            </a:r>
            <a:r>
              <a:rPr lang="en-US" sz="4000" baseline="-25000" dirty="0" err="1">
                <a:solidFill>
                  <a:srgbClr val="FFC000"/>
                </a:solidFill>
              </a:rPr>
              <a:t>vib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CD9C3A89-30D5-4AA4-81CA-7CA0E4F9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37D6C8-9C09-446D-81C9-EA25CF22CAC0}"/>
              </a:ext>
            </a:extLst>
          </p:cNvPr>
          <p:cNvSpPr txBox="1"/>
          <p:nvPr/>
        </p:nvSpPr>
        <p:spPr>
          <a:xfrm>
            <a:off x="2496803" y="3956682"/>
            <a:ext cx="263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 count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FEC038C0-8569-4F69-85A0-40A20EFE969A}"/>
              </a:ext>
            </a:extLst>
          </p:cNvPr>
          <p:cNvSpPr/>
          <p:nvPr/>
        </p:nvSpPr>
        <p:spPr>
          <a:xfrm rot="16200000">
            <a:off x="3130155" y="2367729"/>
            <a:ext cx="852635" cy="2347173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29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0ED9C35-D442-4827-95FA-3D33A6819183}"/>
              </a:ext>
            </a:extLst>
          </p:cNvPr>
          <p:cNvGrpSpPr/>
          <p:nvPr/>
        </p:nvGrpSpPr>
        <p:grpSpPr>
          <a:xfrm>
            <a:off x="951665" y="485209"/>
            <a:ext cx="2932358" cy="2943791"/>
            <a:chOff x="-1291286" y="1018153"/>
            <a:chExt cx="3529601" cy="35433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618EF4-5232-4BF1-9F1C-FFCB90852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00160" y="1237290"/>
              <a:ext cx="3038475" cy="33242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A829E3-40DB-4E38-A81F-BD814602DA6B}"/>
                </a:ext>
              </a:extLst>
            </p:cNvPr>
            <p:cNvSpPr txBox="1"/>
            <p:nvPr/>
          </p:nvSpPr>
          <p:spPr>
            <a:xfrm>
              <a:off x="-666769" y="3833603"/>
              <a:ext cx="2115291" cy="60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Symbol" panose="05050102010706020507" pitchFamily="18" charset="2"/>
                </a:rPr>
                <a:t>n</a:t>
              </a:r>
              <a:r>
                <a:rPr lang="en-US" sz="2800" baseline="-25000" dirty="0" err="1"/>
                <a:t>ex</a:t>
              </a:r>
              <a:r>
                <a:rPr lang="en-US" sz="2800" dirty="0"/>
                <a:t> - </a:t>
              </a:r>
              <a:r>
                <a:rPr lang="en-US" sz="2800" dirty="0" err="1">
                  <a:latin typeface="Symbol" panose="05050102010706020507" pitchFamily="18" charset="2"/>
                </a:rPr>
                <a:t>n</a:t>
              </a:r>
              <a:r>
                <a:rPr lang="en-US" sz="2800" baseline="-25000" dirty="0" err="1"/>
                <a:t>vib</a:t>
              </a:r>
              <a:r>
                <a:rPr lang="en-US" sz="2800" baseline="-25000" dirty="0"/>
                <a:t>  </a:t>
              </a:r>
              <a:endParaRPr lang="en-US" sz="2800" dirty="0"/>
            </a:p>
          </p:txBody>
        </p:sp>
        <p:sp>
          <p:nvSpPr>
            <p:cNvPr id="21" name="Text Box 5">
              <a:extLst>
                <a:ext uri="{FF2B5EF4-FFF2-40B4-BE49-F238E27FC236}">
                  <a16:creationId xmlns:a16="http://schemas.microsoft.com/office/drawing/2014/main" id="{4E021520-B33C-469F-B62E-F43E97F1DB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758287" y="2485154"/>
              <a:ext cx="3425128" cy="4911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0" dirty="0"/>
                <a:t>Intensity (counts)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F4F2FD-D927-42BB-8182-FD57FF07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218" name="Picture 2" descr="Image result for raman assignments functional group'">
            <a:extLst>
              <a:ext uri="{FF2B5EF4-FFF2-40B4-BE49-F238E27FC236}">
                <a16:creationId xmlns:a16="http://schemas.microsoft.com/office/drawing/2014/main" id="{1324EF92-A734-48C5-8D2B-337761DE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05" y="915490"/>
            <a:ext cx="4303790" cy="53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0FB69A0-D2E3-41BC-B13C-C0D298272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B75FC3-A2C0-48DC-9197-4641602E512C}"/>
              </a:ext>
            </a:extLst>
          </p:cNvPr>
          <p:cNvSpPr txBox="1"/>
          <p:nvPr/>
        </p:nvSpPr>
        <p:spPr>
          <a:xfrm>
            <a:off x="1548686" y="379011"/>
            <a:ext cx="2511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C000"/>
                </a:solidFill>
                <a:latin typeface="Symbol" panose="05050102010706020507" pitchFamily="18" charset="2"/>
              </a:rPr>
              <a:t>n</a:t>
            </a:r>
            <a:r>
              <a:rPr lang="en-US" sz="4000" baseline="-25000" dirty="0" err="1">
                <a:solidFill>
                  <a:srgbClr val="FFC000"/>
                </a:solidFill>
              </a:rPr>
              <a:t>vib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7884FFC-785D-4A94-938D-40FA7F663D9A}"/>
              </a:ext>
            </a:extLst>
          </p:cNvPr>
          <p:cNvSpPr/>
          <p:nvPr/>
        </p:nvSpPr>
        <p:spPr>
          <a:xfrm rot="16200000">
            <a:off x="2378145" y="884497"/>
            <a:ext cx="852635" cy="1341725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C2BDBD-A61C-45A3-B887-3AE1C263469C}"/>
              </a:ext>
            </a:extLst>
          </p:cNvPr>
          <p:cNvGrpSpPr/>
          <p:nvPr/>
        </p:nvGrpSpPr>
        <p:grpSpPr>
          <a:xfrm>
            <a:off x="420864" y="3778832"/>
            <a:ext cx="2330499" cy="2181091"/>
            <a:chOff x="1154615" y="4095176"/>
            <a:chExt cx="2022835" cy="1893151"/>
          </a:xfrm>
        </p:grpSpPr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BC1A83AF-4543-4E1C-AEE8-44CFBF3A8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610" y="5637913"/>
              <a:ext cx="326324" cy="3504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0" dirty="0"/>
                <a:t>S</a:t>
              </a:r>
              <a:r>
                <a:rPr lang="en-US" sz="2400" i="0" baseline="-25000" dirty="0"/>
                <a:t>0</a:t>
              </a:r>
            </a:p>
          </p:txBody>
        </p:sp>
        <p:sp>
          <p:nvSpPr>
            <p:cNvPr id="27" name="Line 4">
              <a:extLst>
                <a:ext uri="{FF2B5EF4-FFF2-40B4-BE49-F238E27FC236}">
                  <a16:creationId xmlns:a16="http://schemas.microsoft.com/office/drawing/2014/main" id="{4EC9800C-B551-478D-A12A-170EAEFBA5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9821" y="4200107"/>
              <a:ext cx="0" cy="17882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28" name="Text Box 5">
              <a:extLst>
                <a:ext uri="{FF2B5EF4-FFF2-40B4-BE49-F238E27FC236}">
                  <a16:creationId xmlns:a16="http://schemas.microsoft.com/office/drawing/2014/main" id="{16D25655-6815-4D6C-A3AC-8C7C09A5D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19735" y="4630056"/>
              <a:ext cx="1479905" cy="410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b="1" i="0" dirty="0"/>
                <a:t>Energy</a:t>
              </a:r>
            </a:p>
          </p:txBody>
        </p:sp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FB8C7819-33C9-47EA-81FD-FAA427746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2934" y="5949648"/>
              <a:ext cx="11745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7">
              <a:extLst>
                <a:ext uri="{FF2B5EF4-FFF2-40B4-BE49-F238E27FC236}">
                  <a16:creationId xmlns:a16="http://schemas.microsoft.com/office/drawing/2014/main" id="{1DBFDC21-3832-4254-9B95-784DF9705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980" y="4406495"/>
              <a:ext cx="11745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1048B7A-704D-4C42-A59C-F3191CC52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6346" y="4424392"/>
              <a:ext cx="0" cy="151071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Line 7">
              <a:extLst>
                <a:ext uri="{FF2B5EF4-FFF2-40B4-BE49-F238E27FC236}">
                  <a16:creationId xmlns:a16="http://schemas.microsoft.com/office/drawing/2014/main" id="{BEA9134E-AE13-4F68-9C15-2508D5172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2933" y="5813121"/>
              <a:ext cx="11745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7">
              <a:extLst>
                <a:ext uri="{FF2B5EF4-FFF2-40B4-BE49-F238E27FC236}">
                  <a16:creationId xmlns:a16="http://schemas.microsoft.com/office/drawing/2014/main" id="{EEEE03E8-D085-4079-819D-0040617395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2933" y="5677615"/>
              <a:ext cx="11745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401C81D-1128-4FF0-AD13-30BCB56E7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4454" y="4436635"/>
              <a:ext cx="0" cy="1376485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ight Brace 36">
            <a:extLst>
              <a:ext uri="{FF2B5EF4-FFF2-40B4-BE49-F238E27FC236}">
                <a16:creationId xmlns:a16="http://schemas.microsoft.com/office/drawing/2014/main" id="{959812F5-1086-4641-B5B0-4DBB1D5D4529}"/>
              </a:ext>
            </a:extLst>
          </p:cNvPr>
          <p:cNvSpPr/>
          <p:nvPr/>
        </p:nvSpPr>
        <p:spPr>
          <a:xfrm>
            <a:off x="2723046" y="5757577"/>
            <a:ext cx="828370" cy="149409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801938-8A42-4F80-8262-F4D6721A5592}"/>
              </a:ext>
            </a:extLst>
          </p:cNvPr>
          <p:cNvSpPr txBox="1"/>
          <p:nvPr/>
        </p:nvSpPr>
        <p:spPr>
          <a:xfrm>
            <a:off x="3261043" y="5375016"/>
            <a:ext cx="139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C000"/>
                </a:solidFill>
                <a:latin typeface="Symbol" panose="05050102010706020507" pitchFamily="18" charset="2"/>
              </a:rPr>
              <a:t>n</a:t>
            </a:r>
            <a:r>
              <a:rPr lang="en-US" sz="4000" baseline="-25000" dirty="0" err="1">
                <a:solidFill>
                  <a:srgbClr val="FFC000"/>
                </a:solidFill>
              </a:rPr>
              <a:t>vib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CB88CCA-4F45-4619-9810-F1602FC4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Vibrational Spectroscopy</a:t>
            </a:r>
          </a:p>
        </p:txBody>
      </p:sp>
      <p:pic>
        <p:nvPicPr>
          <p:cNvPr id="5" name="Picture 2" descr="https://www.chem.fsu.edu/file/u1341/PerkinElmer%20Spect.png">
            <a:extLst>
              <a:ext uri="{FF2B5EF4-FFF2-40B4-BE49-F238E27FC236}">
                <a16:creationId xmlns:a16="http://schemas.microsoft.com/office/drawing/2014/main" id="{4502EA46-6F33-4427-96E0-ACB69481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6" y="1238231"/>
            <a:ext cx="3060327" cy="2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524018-6046-4FE4-801C-096D2E32EF4B}"/>
              </a:ext>
            </a:extLst>
          </p:cNvPr>
          <p:cNvSpPr/>
          <p:nvPr/>
        </p:nvSpPr>
        <p:spPr>
          <a:xfrm>
            <a:off x="19050" y="3575177"/>
            <a:ext cx="456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Infrared Spectroscopy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4E09-F7FC-400D-A35D-9941534ED8EF}"/>
              </a:ext>
            </a:extLst>
          </p:cNvPr>
          <p:cNvSpPr/>
          <p:nvPr/>
        </p:nvSpPr>
        <p:spPr>
          <a:xfrm>
            <a:off x="4557942" y="3586818"/>
            <a:ext cx="456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Raman Spectroscopy</a:t>
            </a:r>
            <a:endParaRPr lang="en-US" sz="2800" dirty="0"/>
          </a:p>
        </p:txBody>
      </p:sp>
      <p:pic>
        <p:nvPicPr>
          <p:cNvPr id="151558" name="Picture 6" descr="https://www.chem.fsu.edu/file/u1341/Horiba%20JY%20LabRam.png">
            <a:extLst>
              <a:ext uri="{FF2B5EF4-FFF2-40B4-BE49-F238E27FC236}">
                <a16:creationId xmlns:a16="http://schemas.microsoft.com/office/drawing/2014/main" id="{68742D4C-7D29-4F4E-A25F-441EF598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15" y="1263249"/>
            <a:ext cx="3060327" cy="2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D2036-EA5D-41E9-A5D1-52CA0206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DBD4C41-E781-4AC0-8EC0-BAB94BE4A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749" y="4406367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6C0A666-F9B4-4C96-9DCC-B745BAAEB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1053" y="4453992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3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Text Box 13">
            <a:extLst>
              <a:ext uri="{FF2B5EF4-FFF2-40B4-BE49-F238E27FC236}">
                <a16:creationId xmlns:a16="http://schemas.microsoft.com/office/drawing/2014/main" id="{FBB92DD0-0DB3-4C36-AAF7-5A03AF210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7" y="6316446"/>
            <a:ext cx="357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Excitation Energy, </a:t>
            </a:r>
            <a:r>
              <a:rPr lang="en-US" altLang="en-US" dirty="0">
                <a:latin typeface="Symbol" panose="05050102010706020507" pitchFamily="18" charset="2"/>
              </a:rPr>
              <a:t>s</a:t>
            </a:r>
            <a:r>
              <a:rPr lang="en-US" altLang="en-US" dirty="0"/>
              <a:t> (cm</a:t>
            </a:r>
            <a:r>
              <a:rPr lang="en-US" altLang="en-US" baseline="30000" dirty="0"/>
              <a:t>–1</a:t>
            </a:r>
            <a:r>
              <a:rPr lang="en-US" altLang="en-US" dirty="0"/>
              <a:t>)</a:t>
            </a:r>
          </a:p>
        </p:txBody>
      </p:sp>
      <p:sp>
        <p:nvSpPr>
          <p:cNvPr id="20530" name="Line 50">
            <a:extLst>
              <a:ext uri="{FF2B5EF4-FFF2-40B4-BE49-F238E27FC236}">
                <a16:creationId xmlns:a16="http://schemas.microsoft.com/office/drawing/2014/main" id="{8892EA1A-8DFE-4935-BC03-B3706AEB09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1230097"/>
            <a:ext cx="0" cy="464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1" name="Line 51">
            <a:extLst>
              <a:ext uri="{FF2B5EF4-FFF2-40B4-BE49-F238E27FC236}">
                <a16:creationId xmlns:a16="http://schemas.microsoft.com/office/drawing/2014/main" id="{5CFF6BB0-9A25-4D29-AE65-B0AD32322F4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2" name="Line 52">
            <a:extLst>
              <a:ext uri="{FF2B5EF4-FFF2-40B4-BE49-F238E27FC236}">
                <a16:creationId xmlns:a16="http://schemas.microsoft.com/office/drawing/2014/main" id="{8479DF13-D95C-40A8-A851-504DAE6ED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3" name="Line 53">
            <a:extLst>
              <a:ext uri="{FF2B5EF4-FFF2-40B4-BE49-F238E27FC236}">
                <a16:creationId xmlns:a16="http://schemas.microsoft.com/office/drawing/2014/main" id="{C0A33BF4-61AA-42F3-8CC6-E36E1EE70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5" name="Line 55">
            <a:extLst>
              <a:ext uri="{FF2B5EF4-FFF2-40B4-BE49-F238E27FC236}">
                <a16:creationId xmlns:a16="http://schemas.microsoft.com/office/drawing/2014/main" id="{657BA428-9689-40CF-A297-36B6173F07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6" name="Line 56">
            <a:extLst>
              <a:ext uri="{FF2B5EF4-FFF2-40B4-BE49-F238E27FC236}">
                <a16:creationId xmlns:a16="http://schemas.microsoft.com/office/drawing/2014/main" id="{FE933B46-E6B2-405B-8DB9-3BA0E2854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7" name="Line 57">
            <a:extLst>
              <a:ext uri="{FF2B5EF4-FFF2-40B4-BE49-F238E27FC236}">
                <a16:creationId xmlns:a16="http://schemas.microsoft.com/office/drawing/2014/main" id="{95399944-6EA0-46B6-990D-2E02C699B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8" name="Line 58">
            <a:extLst>
              <a:ext uri="{FF2B5EF4-FFF2-40B4-BE49-F238E27FC236}">
                <a16:creationId xmlns:a16="http://schemas.microsoft.com/office/drawing/2014/main" id="{66BF0627-D650-4994-9F33-1C5164D07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9" name="Line 59">
            <a:extLst>
              <a:ext uri="{FF2B5EF4-FFF2-40B4-BE49-F238E27FC236}">
                <a16:creationId xmlns:a16="http://schemas.microsoft.com/office/drawing/2014/main" id="{69BA0114-3964-42B4-96FB-52FDFBE6E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0" name="Line 60">
            <a:extLst>
              <a:ext uri="{FF2B5EF4-FFF2-40B4-BE49-F238E27FC236}">
                <a16:creationId xmlns:a16="http://schemas.microsoft.com/office/drawing/2014/main" id="{CAD09863-18D1-43F4-AFB3-E00E353499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1" name="Line 61">
            <a:extLst>
              <a:ext uri="{FF2B5EF4-FFF2-40B4-BE49-F238E27FC236}">
                <a16:creationId xmlns:a16="http://schemas.microsoft.com/office/drawing/2014/main" id="{5BF25DFD-8CBC-44C0-A36A-76147FA95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2" name="Rectangle 62">
            <a:extLst>
              <a:ext uri="{FF2B5EF4-FFF2-40B4-BE49-F238E27FC236}">
                <a16:creationId xmlns:a16="http://schemas.microsoft.com/office/drawing/2014/main" id="{CDD216E5-A368-4F51-BA73-6EC69D14815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5082" y="3150179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Intensity</a:t>
            </a:r>
          </a:p>
        </p:txBody>
      </p:sp>
      <p:sp>
        <p:nvSpPr>
          <p:cNvPr id="20543" name="Line 63">
            <a:extLst>
              <a:ext uri="{FF2B5EF4-FFF2-40B4-BE49-F238E27FC236}">
                <a16:creationId xmlns:a16="http://schemas.microsoft.com/office/drawing/2014/main" id="{AE91C077-8E16-45D8-AFA9-EE6575BA0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587829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4" name="Rectangle 64">
            <a:extLst>
              <a:ext uri="{FF2B5EF4-FFF2-40B4-BE49-F238E27FC236}">
                <a16:creationId xmlns:a16="http://schemas.microsoft.com/office/drawing/2014/main" id="{186E7CFD-079F-4299-A494-8F1A70DE2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030697"/>
            <a:ext cx="67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11,000</a:t>
            </a:r>
          </a:p>
        </p:txBody>
      </p:sp>
      <p:sp>
        <p:nvSpPr>
          <p:cNvPr id="20545" name="Rectangle 65">
            <a:extLst>
              <a:ext uri="{FF2B5EF4-FFF2-40B4-BE49-F238E27FC236}">
                <a16:creationId xmlns:a16="http://schemas.microsoft.com/office/drawing/2014/main" id="{A3B6DF73-7963-4E4B-BBCD-ACD451C07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030697"/>
            <a:ext cx="67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13,000</a:t>
            </a:r>
          </a:p>
        </p:txBody>
      </p:sp>
      <p:sp>
        <p:nvSpPr>
          <p:cNvPr id="20546" name="Rectangle 66">
            <a:extLst>
              <a:ext uri="{FF2B5EF4-FFF2-40B4-BE49-F238E27FC236}">
                <a16:creationId xmlns:a16="http://schemas.microsoft.com/office/drawing/2014/main" id="{8D2FCFB7-71C2-49FD-A729-80AEEC12D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6030697"/>
            <a:ext cx="67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15,000</a:t>
            </a:r>
          </a:p>
        </p:txBody>
      </p:sp>
      <p:sp>
        <p:nvSpPr>
          <p:cNvPr id="20547" name="Rectangle 67">
            <a:extLst>
              <a:ext uri="{FF2B5EF4-FFF2-40B4-BE49-F238E27FC236}">
                <a16:creationId xmlns:a16="http://schemas.microsoft.com/office/drawing/2014/main" id="{DE7E69A0-0DE5-4F8E-98B4-D778FAB98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00" y="6030697"/>
            <a:ext cx="67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17,000</a:t>
            </a:r>
          </a:p>
        </p:txBody>
      </p:sp>
      <p:sp>
        <p:nvSpPr>
          <p:cNvPr id="20548" name="Rectangle 68">
            <a:extLst>
              <a:ext uri="{FF2B5EF4-FFF2-40B4-BE49-F238E27FC236}">
                <a16:creationId xmlns:a16="http://schemas.microsoft.com/office/drawing/2014/main" id="{A99EFC1B-3A1C-4484-BD54-2506614BB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0" y="6030697"/>
            <a:ext cx="67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19,000</a:t>
            </a:r>
          </a:p>
        </p:txBody>
      </p:sp>
      <p:sp>
        <p:nvSpPr>
          <p:cNvPr id="20549" name="Rectangle 69">
            <a:extLst>
              <a:ext uri="{FF2B5EF4-FFF2-40B4-BE49-F238E27FC236}">
                <a16:creationId xmlns:a16="http://schemas.microsoft.com/office/drawing/2014/main" id="{9C1504A2-C806-476B-980E-6F2209E7D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6030697"/>
            <a:ext cx="67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21,000</a:t>
            </a:r>
          </a:p>
        </p:txBody>
      </p:sp>
      <p:sp>
        <p:nvSpPr>
          <p:cNvPr id="20551" name="Line 71">
            <a:extLst>
              <a:ext uri="{FF2B5EF4-FFF2-40B4-BE49-F238E27FC236}">
                <a16:creationId xmlns:a16="http://schemas.microsoft.com/office/drawing/2014/main" id="{582EF1E9-7796-4E98-9757-FD11F9FA2B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5600" y="750139"/>
            <a:ext cx="0" cy="51281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2" name="Line 82">
            <a:extLst>
              <a:ext uri="{FF2B5EF4-FFF2-40B4-BE49-F238E27FC236}">
                <a16:creationId xmlns:a16="http://schemas.microsoft.com/office/drawing/2014/main" id="{4C5FB65D-CED1-4FCC-97C2-72B4674EA5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1687297"/>
            <a:ext cx="0" cy="419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6" name="Freeform 86">
            <a:extLst>
              <a:ext uri="{FF2B5EF4-FFF2-40B4-BE49-F238E27FC236}">
                <a16:creationId xmlns:a16="http://schemas.microsoft.com/office/drawing/2014/main" id="{1176AAFC-A3E8-4726-A2C5-292EA6B1D314}"/>
              </a:ext>
            </a:extLst>
          </p:cNvPr>
          <p:cNvSpPr>
            <a:spLocks/>
          </p:cNvSpPr>
          <p:nvPr/>
        </p:nvSpPr>
        <p:spPr bwMode="auto">
          <a:xfrm>
            <a:off x="990600" y="2220697"/>
            <a:ext cx="1143000" cy="3670300"/>
          </a:xfrm>
          <a:custGeom>
            <a:avLst/>
            <a:gdLst>
              <a:gd name="T0" fmla="*/ 0 w 768"/>
              <a:gd name="T1" fmla="*/ 2592 h 2600"/>
              <a:gd name="T2" fmla="*/ 48 w 768"/>
              <a:gd name="T3" fmla="*/ 2592 h 2600"/>
              <a:gd name="T4" fmla="*/ 96 w 768"/>
              <a:gd name="T5" fmla="*/ 2544 h 2600"/>
              <a:gd name="T6" fmla="*/ 144 w 768"/>
              <a:gd name="T7" fmla="*/ 2352 h 2600"/>
              <a:gd name="T8" fmla="*/ 192 w 768"/>
              <a:gd name="T9" fmla="*/ 2544 h 2600"/>
              <a:gd name="T10" fmla="*/ 240 w 768"/>
              <a:gd name="T11" fmla="*/ 2592 h 2600"/>
              <a:gd name="T12" fmla="*/ 384 w 768"/>
              <a:gd name="T13" fmla="*/ 2592 h 2600"/>
              <a:gd name="T14" fmla="*/ 528 w 768"/>
              <a:gd name="T15" fmla="*/ 2592 h 2600"/>
              <a:gd name="T16" fmla="*/ 624 w 768"/>
              <a:gd name="T17" fmla="*/ 2544 h 2600"/>
              <a:gd name="T18" fmla="*/ 672 w 768"/>
              <a:gd name="T19" fmla="*/ 2352 h 2600"/>
              <a:gd name="T20" fmla="*/ 720 w 768"/>
              <a:gd name="T21" fmla="*/ 1488 h 2600"/>
              <a:gd name="T22" fmla="*/ 768 w 768"/>
              <a:gd name="T23" fmla="*/ 0 h 2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2600">
                <a:moveTo>
                  <a:pt x="0" y="2592"/>
                </a:moveTo>
                <a:cubicBezTo>
                  <a:pt x="16" y="2596"/>
                  <a:pt x="32" y="2600"/>
                  <a:pt x="48" y="2592"/>
                </a:cubicBezTo>
                <a:cubicBezTo>
                  <a:pt x="64" y="2584"/>
                  <a:pt x="80" y="2584"/>
                  <a:pt x="96" y="2544"/>
                </a:cubicBezTo>
                <a:cubicBezTo>
                  <a:pt x="112" y="2504"/>
                  <a:pt x="128" y="2352"/>
                  <a:pt x="144" y="2352"/>
                </a:cubicBezTo>
                <a:cubicBezTo>
                  <a:pt x="160" y="2352"/>
                  <a:pt x="176" y="2504"/>
                  <a:pt x="192" y="2544"/>
                </a:cubicBezTo>
                <a:cubicBezTo>
                  <a:pt x="208" y="2584"/>
                  <a:pt x="208" y="2584"/>
                  <a:pt x="240" y="2592"/>
                </a:cubicBezTo>
                <a:cubicBezTo>
                  <a:pt x="272" y="2600"/>
                  <a:pt x="336" y="2592"/>
                  <a:pt x="384" y="2592"/>
                </a:cubicBezTo>
                <a:cubicBezTo>
                  <a:pt x="432" y="2592"/>
                  <a:pt x="488" y="2600"/>
                  <a:pt x="528" y="2592"/>
                </a:cubicBezTo>
                <a:cubicBezTo>
                  <a:pt x="568" y="2584"/>
                  <a:pt x="600" y="2584"/>
                  <a:pt x="624" y="2544"/>
                </a:cubicBezTo>
                <a:cubicBezTo>
                  <a:pt x="648" y="2504"/>
                  <a:pt x="656" y="2528"/>
                  <a:pt x="672" y="2352"/>
                </a:cubicBezTo>
                <a:cubicBezTo>
                  <a:pt x="688" y="2176"/>
                  <a:pt x="704" y="1880"/>
                  <a:pt x="720" y="1488"/>
                </a:cubicBezTo>
                <a:cubicBezTo>
                  <a:pt x="736" y="1096"/>
                  <a:pt x="752" y="548"/>
                  <a:pt x="768" y="0"/>
                </a:cubicBezTo>
              </a:path>
            </a:pathLst>
          </a:custGeom>
          <a:noFill/>
          <a:ln w="19050">
            <a:solidFill>
              <a:srgbClr val="F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8" name="Freeform 78">
            <a:extLst>
              <a:ext uri="{FF2B5EF4-FFF2-40B4-BE49-F238E27FC236}">
                <a16:creationId xmlns:a16="http://schemas.microsoft.com/office/drawing/2014/main" id="{C792A04F-E347-416B-9E51-FE4DAF8BC1D2}"/>
              </a:ext>
            </a:extLst>
          </p:cNvPr>
          <p:cNvSpPr>
            <a:spLocks/>
          </p:cNvSpPr>
          <p:nvPr/>
        </p:nvSpPr>
        <p:spPr bwMode="auto">
          <a:xfrm>
            <a:off x="5486400" y="750139"/>
            <a:ext cx="1143000" cy="5140858"/>
          </a:xfrm>
          <a:custGeom>
            <a:avLst/>
            <a:gdLst>
              <a:gd name="T0" fmla="*/ 0 w 768"/>
              <a:gd name="T1" fmla="*/ 2592 h 2600"/>
              <a:gd name="T2" fmla="*/ 48 w 768"/>
              <a:gd name="T3" fmla="*/ 2592 h 2600"/>
              <a:gd name="T4" fmla="*/ 96 w 768"/>
              <a:gd name="T5" fmla="*/ 2544 h 2600"/>
              <a:gd name="T6" fmla="*/ 144 w 768"/>
              <a:gd name="T7" fmla="*/ 2352 h 2600"/>
              <a:gd name="T8" fmla="*/ 192 w 768"/>
              <a:gd name="T9" fmla="*/ 2544 h 2600"/>
              <a:gd name="T10" fmla="*/ 240 w 768"/>
              <a:gd name="T11" fmla="*/ 2592 h 2600"/>
              <a:gd name="T12" fmla="*/ 384 w 768"/>
              <a:gd name="T13" fmla="*/ 2592 h 2600"/>
              <a:gd name="T14" fmla="*/ 528 w 768"/>
              <a:gd name="T15" fmla="*/ 2592 h 2600"/>
              <a:gd name="T16" fmla="*/ 624 w 768"/>
              <a:gd name="T17" fmla="*/ 2544 h 2600"/>
              <a:gd name="T18" fmla="*/ 672 w 768"/>
              <a:gd name="T19" fmla="*/ 2352 h 2600"/>
              <a:gd name="T20" fmla="*/ 720 w 768"/>
              <a:gd name="T21" fmla="*/ 1488 h 2600"/>
              <a:gd name="T22" fmla="*/ 768 w 768"/>
              <a:gd name="T23" fmla="*/ 0 h 2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2600">
                <a:moveTo>
                  <a:pt x="0" y="2592"/>
                </a:moveTo>
                <a:cubicBezTo>
                  <a:pt x="16" y="2596"/>
                  <a:pt x="32" y="2600"/>
                  <a:pt x="48" y="2592"/>
                </a:cubicBezTo>
                <a:cubicBezTo>
                  <a:pt x="64" y="2584"/>
                  <a:pt x="80" y="2584"/>
                  <a:pt x="96" y="2544"/>
                </a:cubicBezTo>
                <a:cubicBezTo>
                  <a:pt x="112" y="2504"/>
                  <a:pt x="128" y="2352"/>
                  <a:pt x="144" y="2352"/>
                </a:cubicBezTo>
                <a:cubicBezTo>
                  <a:pt x="160" y="2352"/>
                  <a:pt x="176" y="2504"/>
                  <a:pt x="192" y="2544"/>
                </a:cubicBezTo>
                <a:cubicBezTo>
                  <a:pt x="208" y="2584"/>
                  <a:pt x="208" y="2584"/>
                  <a:pt x="240" y="2592"/>
                </a:cubicBezTo>
                <a:cubicBezTo>
                  <a:pt x="272" y="2600"/>
                  <a:pt x="336" y="2592"/>
                  <a:pt x="384" y="2592"/>
                </a:cubicBezTo>
                <a:cubicBezTo>
                  <a:pt x="432" y="2592"/>
                  <a:pt x="488" y="2600"/>
                  <a:pt x="528" y="2592"/>
                </a:cubicBezTo>
                <a:cubicBezTo>
                  <a:pt x="568" y="2584"/>
                  <a:pt x="600" y="2584"/>
                  <a:pt x="624" y="2544"/>
                </a:cubicBezTo>
                <a:cubicBezTo>
                  <a:pt x="648" y="2504"/>
                  <a:pt x="656" y="2528"/>
                  <a:pt x="672" y="2352"/>
                </a:cubicBezTo>
                <a:cubicBezTo>
                  <a:pt x="688" y="2176"/>
                  <a:pt x="704" y="1880"/>
                  <a:pt x="720" y="1488"/>
                </a:cubicBezTo>
                <a:cubicBezTo>
                  <a:pt x="736" y="1096"/>
                  <a:pt x="752" y="548"/>
                  <a:pt x="768" y="0"/>
                </a:cubicBezTo>
              </a:path>
            </a:pathLst>
          </a:custGeom>
          <a:noFill/>
          <a:ln w="190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68" name="Freeform 88">
            <a:extLst>
              <a:ext uri="{FF2B5EF4-FFF2-40B4-BE49-F238E27FC236}">
                <a16:creationId xmlns:a16="http://schemas.microsoft.com/office/drawing/2014/main" id="{1B6FFF69-8846-44BF-8CEC-9731FEDD7C25}"/>
              </a:ext>
            </a:extLst>
          </p:cNvPr>
          <p:cNvSpPr>
            <a:spLocks/>
          </p:cNvSpPr>
          <p:nvPr/>
        </p:nvSpPr>
        <p:spPr bwMode="auto">
          <a:xfrm>
            <a:off x="6781800" y="750139"/>
            <a:ext cx="1447800" cy="5153558"/>
          </a:xfrm>
          <a:custGeom>
            <a:avLst/>
            <a:gdLst>
              <a:gd name="T0" fmla="*/ 0 w 864"/>
              <a:gd name="T1" fmla="*/ 0 h 2608"/>
              <a:gd name="T2" fmla="*/ 48 w 864"/>
              <a:gd name="T3" fmla="*/ 1920 h 2608"/>
              <a:gd name="T4" fmla="*/ 96 w 864"/>
              <a:gd name="T5" fmla="*/ 2400 h 2608"/>
              <a:gd name="T6" fmla="*/ 192 w 864"/>
              <a:gd name="T7" fmla="*/ 2544 h 2608"/>
              <a:gd name="T8" fmla="*/ 336 w 864"/>
              <a:gd name="T9" fmla="*/ 2592 h 2608"/>
              <a:gd name="T10" fmla="*/ 384 w 864"/>
              <a:gd name="T11" fmla="*/ 2592 h 2608"/>
              <a:gd name="T12" fmla="*/ 432 w 864"/>
              <a:gd name="T13" fmla="*/ 2544 h 2608"/>
              <a:gd name="T14" fmla="*/ 480 w 864"/>
              <a:gd name="T15" fmla="*/ 2496 h 2608"/>
              <a:gd name="T16" fmla="*/ 576 w 864"/>
              <a:gd name="T17" fmla="*/ 2592 h 2608"/>
              <a:gd name="T18" fmla="*/ 624 w 864"/>
              <a:gd name="T19" fmla="*/ 2592 h 2608"/>
              <a:gd name="T20" fmla="*/ 864 w 864"/>
              <a:gd name="T21" fmla="*/ 2592 h 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4" h="2608">
                <a:moveTo>
                  <a:pt x="0" y="0"/>
                </a:moveTo>
                <a:cubicBezTo>
                  <a:pt x="16" y="760"/>
                  <a:pt x="32" y="1520"/>
                  <a:pt x="48" y="1920"/>
                </a:cubicBezTo>
                <a:cubicBezTo>
                  <a:pt x="64" y="2320"/>
                  <a:pt x="72" y="2296"/>
                  <a:pt x="96" y="2400"/>
                </a:cubicBezTo>
                <a:cubicBezTo>
                  <a:pt x="120" y="2504"/>
                  <a:pt x="152" y="2512"/>
                  <a:pt x="192" y="2544"/>
                </a:cubicBezTo>
                <a:cubicBezTo>
                  <a:pt x="232" y="2576"/>
                  <a:pt x="304" y="2584"/>
                  <a:pt x="336" y="2592"/>
                </a:cubicBezTo>
                <a:cubicBezTo>
                  <a:pt x="368" y="2600"/>
                  <a:pt x="368" y="2600"/>
                  <a:pt x="384" y="2592"/>
                </a:cubicBezTo>
                <a:cubicBezTo>
                  <a:pt x="400" y="2584"/>
                  <a:pt x="416" y="2560"/>
                  <a:pt x="432" y="2544"/>
                </a:cubicBezTo>
                <a:cubicBezTo>
                  <a:pt x="448" y="2528"/>
                  <a:pt x="456" y="2488"/>
                  <a:pt x="480" y="2496"/>
                </a:cubicBezTo>
                <a:cubicBezTo>
                  <a:pt x="504" y="2504"/>
                  <a:pt x="552" y="2576"/>
                  <a:pt x="576" y="2592"/>
                </a:cubicBezTo>
                <a:cubicBezTo>
                  <a:pt x="600" y="2608"/>
                  <a:pt x="576" y="2592"/>
                  <a:pt x="624" y="2592"/>
                </a:cubicBezTo>
                <a:cubicBezTo>
                  <a:pt x="672" y="2592"/>
                  <a:pt x="768" y="2592"/>
                  <a:pt x="864" y="2592"/>
                </a:cubicBezTo>
              </a:path>
            </a:pathLst>
          </a:custGeom>
          <a:noFill/>
          <a:ln w="190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0" name="Freeform 90">
            <a:extLst>
              <a:ext uri="{FF2B5EF4-FFF2-40B4-BE49-F238E27FC236}">
                <a16:creationId xmlns:a16="http://schemas.microsoft.com/office/drawing/2014/main" id="{6762830C-6207-4ACD-AC21-AD6C7A8FA4BF}"/>
              </a:ext>
            </a:extLst>
          </p:cNvPr>
          <p:cNvSpPr>
            <a:spLocks/>
          </p:cNvSpPr>
          <p:nvPr/>
        </p:nvSpPr>
        <p:spPr bwMode="auto">
          <a:xfrm>
            <a:off x="2286000" y="2220697"/>
            <a:ext cx="1447800" cy="3683000"/>
          </a:xfrm>
          <a:custGeom>
            <a:avLst/>
            <a:gdLst>
              <a:gd name="T0" fmla="*/ 0 w 864"/>
              <a:gd name="T1" fmla="*/ 0 h 2608"/>
              <a:gd name="T2" fmla="*/ 48 w 864"/>
              <a:gd name="T3" fmla="*/ 1920 h 2608"/>
              <a:gd name="T4" fmla="*/ 96 w 864"/>
              <a:gd name="T5" fmla="*/ 2400 h 2608"/>
              <a:gd name="T6" fmla="*/ 192 w 864"/>
              <a:gd name="T7" fmla="*/ 2544 h 2608"/>
              <a:gd name="T8" fmla="*/ 336 w 864"/>
              <a:gd name="T9" fmla="*/ 2592 h 2608"/>
              <a:gd name="T10" fmla="*/ 384 w 864"/>
              <a:gd name="T11" fmla="*/ 2592 h 2608"/>
              <a:gd name="T12" fmla="*/ 432 w 864"/>
              <a:gd name="T13" fmla="*/ 2544 h 2608"/>
              <a:gd name="T14" fmla="*/ 480 w 864"/>
              <a:gd name="T15" fmla="*/ 2496 h 2608"/>
              <a:gd name="T16" fmla="*/ 576 w 864"/>
              <a:gd name="T17" fmla="*/ 2592 h 2608"/>
              <a:gd name="T18" fmla="*/ 624 w 864"/>
              <a:gd name="T19" fmla="*/ 2592 h 2608"/>
              <a:gd name="T20" fmla="*/ 864 w 864"/>
              <a:gd name="T21" fmla="*/ 2592 h 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4" h="2608">
                <a:moveTo>
                  <a:pt x="0" y="0"/>
                </a:moveTo>
                <a:cubicBezTo>
                  <a:pt x="16" y="760"/>
                  <a:pt x="32" y="1520"/>
                  <a:pt x="48" y="1920"/>
                </a:cubicBezTo>
                <a:cubicBezTo>
                  <a:pt x="64" y="2320"/>
                  <a:pt x="72" y="2296"/>
                  <a:pt x="96" y="2400"/>
                </a:cubicBezTo>
                <a:cubicBezTo>
                  <a:pt x="120" y="2504"/>
                  <a:pt x="152" y="2512"/>
                  <a:pt x="192" y="2544"/>
                </a:cubicBezTo>
                <a:cubicBezTo>
                  <a:pt x="232" y="2576"/>
                  <a:pt x="304" y="2584"/>
                  <a:pt x="336" y="2592"/>
                </a:cubicBezTo>
                <a:cubicBezTo>
                  <a:pt x="368" y="2600"/>
                  <a:pt x="368" y="2600"/>
                  <a:pt x="384" y="2592"/>
                </a:cubicBezTo>
                <a:cubicBezTo>
                  <a:pt x="400" y="2584"/>
                  <a:pt x="416" y="2560"/>
                  <a:pt x="432" y="2544"/>
                </a:cubicBezTo>
                <a:cubicBezTo>
                  <a:pt x="448" y="2528"/>
                  <a:pt x="456" y="2488"/>
                  <a:pt x="480" y="2496"/>
                </a:cubicBezTo>
                <a:cubicBezTo>
                  <a:pt x="504" y="2504"/>
                  <a:pt x="552" y="2576"/>
                  <a:pt x="576" y="2592"/>
                </a:cubicBezTo>
                <a:cubicBezTo>
                  <a:pt x="600" y="2608"/>
                  <a:pt x="576" y="2592"/>
                  <a:pt x="624" y="2592"/>
                </a:cubicBezTo>
                <a:cubicBezTo>
                  <a:pt x="672" y="2592"/>
                  <a:pt x="768" y="2592"/>
                  <a:pt x="864" y="2592"/>
                </a:cubicBezTo>
              </a:path>
            </a:pathLst>
          </a:custGeom>
          <a:noFill/>
          <a:ln w="19050">
            <a:solidFill>
              <a:srgbClr val="F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9" name="Line 49">
            <a:extLst>
              <a:ext uri="{FF2B5EF4-FFF2-40B4-BE49-F238E27FC236}">
                <a16:creationId xmlns:a16="http://schemas.microsoft.com/office/drawing/2014/main" id="{2B8B306D-F767-4CCA-9518-5202944F8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5878297"/>
            <a:ext cx="7315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1" name="Text Box 91">
            <a:extLst>
              <a:ext uri="{FF2B5EF4-FFF2-40B4-BE49-F238E27FC236}">
                <a16:creationId xmlns:a16="http://schemas.microsoft.com/office/drawing/2014/main" id="{A01CB874-5DC4-4B41-B67D-AF6192B3E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49097"/>
            <a:ext cx="914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800" dirty="0">
              <a:solidFill>
                <a:srgbClr val="FF0000"/>
              </a:solidFill>
            </a:endParaRPr>
          </a:p>
          <a:p>
            <a:r>
              <a:rPr lang="en-US" altLang="en-US" sz="1800" dirty="0">
                <a:solidFill>
                  <a:srgbClr val="FF0000"/>
                </a:solidFill>
              </a:rPr>
              <a:t>Near IR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785 nm</a:t>
            </a:r>
          </a:p>
        </p:txBody>
      </p:sp>
      <p:sp>
        <p:nvSpPr>
          <p:cNvPr id="20572" name="Text Box 92">
            <a:extLst>
              <a:ext uri="{FF2B5EF4-FFF2-40B4-BE49-F238E27FC236}">
                <a16:creationId xmlns:a16="http://schemas.microsoft.com/office/drawing/2014/main" id="{F47040E3-90EB-4673-9341-C6E80D67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047" y="847232"/>
            <a:ext cx="894797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en-US" altLang="en-US" sz="1800" dirty="0">
              <a:solidFill>
                <a:srgbClr val="00B050"/>
              </a:solidFill>
            </a:endParaRPr>
          </a:p>
          <a:p>
            <a:r>
              <a:rPr lang="en-US" altLang="en-US" sz="1800" dirty="0">
                <a:solidFill>
                  <a:srgbClr val="00B050"/>
                </a:solidFill>
              </a:rPr>
              <a:t>Visible</a:t>
            </a:r>
          </a:p>
          <a:p>
            <a:r>
              <a:rPr lang="en-US" altLang="en-US" sz="1800" dirty="0">
                <a:solidFill>
                  <a:srgbClr val="00B050"/>
                </a:solidFill>
              </a:rPr>
              <a:t>514 nm</a:t>
            </a:r>
          </a:p>
        </p:txBody>
      </p:sp>
      <p:sp>
        <p:nvSpPr>
          <p:cNvPr id="20573" name="Line 93">
            <a:extLst>
              <a:ext uri="{FF2B5EF4-FFF2-40B4-BE49-F238E27FC236}">
                <a16:creationId xmlns:a16="http://schemas.microsoft.com/office/drawing/2014/main" id="{39533B0A-4277-48CB-BC93-163E004AE4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5268697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4" name="Text Box 94">
            <a:extLst>
              <a:ext uri="{FF2B5EF4-FFF2-40B4-BE49-F238E27FC236}">
                <a16:creationId xmlns:a16="http://schemas.microsoft.com/office/drawing/2014/main" id="{435261E1-821B-4A5A-A978-7D32AF413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808322"/>
            <a:ext cx="570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–∆</a:t>
            </a:r>
            <a:r>
              <a:rPr lang="en-US" altLang="en-US" dirty="0">
                <a:latin typeface="Symbol" panose="05050102010706020507" pitchFamily="18" charset="2"/>
              </a:rPr>
              <a:t>E</a:t>
            </a:r>
            <a:endParaRPr lang="en-US" altLang="en-US" dirty="0"/>
          </a:p>
        </p:txBody>
      </p:sp>
      <p:sp>
        <p:nvSpPr>
          <p:cNvPr id="20575" name="Line 95">
            <a:extLst>
              <a:ext uri="{FF2B5EF4-FFF2-40B4-BE49-F238E27FC236}">
                <a16:creationId xmlns:a16="http://schemas.microsoft.com/office/drawing/2014/main" id="{71AB9DB4-15B6-4B5B-ACF4-19F027D78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5268697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6" name="Text Box 96">
            <a:extLst>
              <a:ext uri="{FF2B5EF4-FFF2-40B4-BE49-F238E27FC236}">
                <a16:creationId xmlns:a16="http://schemas.microsoft.com/office/drawing/2014/main" id="{C214C647-EFD9-4C3C-8EE1-D1E3318B4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131" y="4800547"/>
            <a:ext cx="570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+∆</a:t>
            </a:r>
            <a:r>
              <a:rPr lang="en-US" altLang="en-US" dirty="0">
                <a:latin typeface="Symbol" panose="05050102010706020507" pitchFamily="18" charset="2"/>
              </a:rPr>
              <a:t>E</a:t>
            </a:r>
            <a:endParaRPr lang="en-US" altLang="en-US" dirty="0"/>
          </a:p>
        </p:txBody>
      </p:sp>
      <p:sp>
        <p:nvSpPr>
          <p:cNvPr id="20578" name="Line 98">
            <a:extLst>
              <a:ext uri="{FF2B5EF4-FFF2-40B4-BE49-F238E27FC236}">
                <a16:creationId xmlns:a16="http://schemas.microsoft.com/office/drawing/2014/main" id="{AC0FEB34-A527-4364-BF3B-46130454B3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5271872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9" name="Text Box 99">
            <a:extLst>
              <a:ext uri="{FF2B5EF4-FFF2-40B4-BE49-F238E27FC236}">
                <a16:creationId xmlns:a16="http://schemas.microsoft.com/office/drawing/2014/main" id="{18449105-AAD1-4568-B105-AB9A3149F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806022"/>
            <a:ext cx="570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–∆</a:t>
            </a:r>
            <a:r>
              <a:rPr lang="en-US" altLang="en-US" dirty="0">
                <a:latin typeface="Symbol" panose="05050102010706020507" pitchFamily="18" charset="2"/>
              </a:rPr>
              <a:t>E</a:t>
            </a:r>
            <a:endParaRPr lang="en-US" altLang="en-US" dirty="0"/>
          </a:p>
        </p:txBody>
      </p:sp>
      <p:sp>
        <p:nvSpPr>
          <p:cNvPr id="20580" name="Line 100">
            <a:extLst>
              <a:ext uri="{FF2B5EF4-FFF2-40B4-BE49-F238E27FC236}">
                <a16:creationId xmlns:a16="http://schemas.microsoft.com/office/drawing/2014/main" id="{C787AFCF-FE7E-4892-8C42-BC47D9FE9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27187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1" name="Text Box 101">
            <a:extLst>
              <a:ext uri="{FF2B5EF4-FFF2-40B4-BE49-F238E27FC236}">
                <a16:creationId xmlns:a16="http://schemas.microsoft.com/office/drawing/2014/main" id="{896129EF-8609-435C-BFFC-D4A08B5E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654" y="4792772"/>
            <a:ext cx="570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+∆</a:t>
            </a:r>
            <a:r>
              <a:rPr lang="en-US" altLang="en-US" dirty="0">
                <a:latin typeface="Symbol" panose="05050102010706020507" pitchFamily="18" charset="2"/>
              </a:rPr>
              <a:t>E</a:t>
            </a:r>
            <a:endParaRPr lang="en-US" altLang="en-US" dirty="0"/>
          </a:p>
        </p:txBody>
      </p:sp>
      <p:sp>
        <p:nvSpPr>
          <p:cNvPr id="20586" name="Text Box 106">
            <a:extLst>
              <a:ext uri="{FF2B5EF4-FFF2-40B4-BE49-F238E27FC236}">
                <a16:creationId xmlns:a16="http://schemas.microsoft.com/office/drawing/2014/main" id="{14213FC6-0393-4FD6-AB7E-6F6E64885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332" y="4362402"/>
            <a:ext cx="8599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008000"/>
                </a:solidFill>
              </a:rPr>
              <a:t>Stokes</a:t>
            </a:r>
          </a:p>
        </p:txBody>
      </p:sp>
      <p:sp>
        <p:nvSpPr>
          <p:cNvPr id="20587" name="Text Box 107">
            <a:extLst>
              <a:ext uri="{FF2B5EF4-FFF2-40B4-BE49-F238E27FC236}">
                <a16:creationId xmlns:a16="http://schemas.microsoft.com/office/drawing/2014/main" id="{E3A13076-FA1C-4884-BEE0-346A2A316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690" y="4362402"/>
            <a:ext cx="1365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7030A0"/>
                </a:solidFill>
              </a:rPr>
              <a:t>Anti-Stokes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04777F-4FFF-4AC5-AF60-0EBD7079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5" name="Rectangle 5">
            <a:extLst>
              <a:ext uri="{FF2B5EF4-FFF2-40B4-BE49-F238E27FC236}">
                <a16:creationId xmlns:a16="http://schemas.microsoft.com/office/drawing/2014/main" id="{6A23DB1F-47E6-40C6-BE8D-7FE903287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Wavelength Independent</a:t>
            </a:r>
          </a:p>
        </p:txBody>
      </p:sp>
      <p:sp>
        <p:nvSpPr>
          <p:cNvPr id="46" name="Text Box 106">
            <a:extLst>
              <a:ext uri="{FF2B5EF4-FFF2-40B4-BE49-F238E27FC236}">
                <a16:creationId xmlns:a16="http://schemas.microsoft.com/office/drawing/2014/main" id="{49106537-7E93-497F-85C7-F844447CB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12" y="4338362"/>
            <a:ext cx="8599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008000"/>
                </a:solidFill>
              </a:rPr>
              <a:t>Stokes</a:t>
            </a:r>
          </a:p>
        </p:txBody>
      </p:sp>
      <p:sp>
        <p:nvSpPr>
          <p:cNvPr id="47" name="Text Box 107">
            <a:extLst>
              <a:ext uri="{FF2B5EF4-FFF2-40B4-BE49-F238E27FC236}">
                <a16:creationId xmlns:a16="http://schemas.microsoft.com/office/drawing/2014/main" id="{43CCB1B3-3780-4DAC-9D9B-570DF7657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7585" y="4362402"/>
            <a:ext cx="1365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7030A0"/>
                </a:solidFill>
              </a:rPr>
              <a:t>Anti-Stokes</a:t>
            </a:r>
          </a:p>
        </p:txBody>
      </p:sp>
      <p:sp>
        <p:nvSpPr>
          <p:cNvPr id="49" name="Line 7">
            <a:extLst>
              <a:ext uri="{FF2B5EF4-FFF2-40B4-BE49-F238E27FC236}">
                <a16:creationId xmlns:a16="http://schemas.microsoft.com/office/drawing/2014/main" id="{990C7404-4091-4CB1-8A24-F419ED2B6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2103" y="1148724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F9D04057-9382-4A14-AC5C-1D900F760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376" y="3511319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51" name="Text Box 11">
            <a:extLst>
              <a:ext uri="{FF2B5EF4-FFF2-40B4-BE49-F238E27FC236}">
                <a16:creationId xmlns:a16="http://schemas.microsoft.com/office/drawing/2014/main" id="{A770B5FC-E030-418A-90F7-A621716FB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960" y="843924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1</a:t>
            </a:r>
          </a:p>
        </p:txBody>
      </p:sp>
      <p:sp>
        <p:nvSpPr>
          <p:cNvPr id="52" name="Line 4">
            <a:extLst>
              <a:ext uri="{FF2B5EF4-FFF2-40B4-BE49-F238E27FC236}">
                <a16:creationId xmlns:a16="http://schemas.microsoft.com/office/drawing/2014/main" id="{B48B714F-BB27-4206-BD34-E1A94572AD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7208" y="1018170"/>
            <a:ext cx="0" cy="2954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3" name="Text Box 5">
            <a:extLst>
              <a:ext uri="{FF2B5EF4-FFF2-40B4-BE49-F238E27FC236}">
                <a16:creationId xmlns:a16="http://schemas.microsoft.com/office/drawing/2014/main" id="{7A993C49-23BA-408B-A095-7B6F5FC5CC8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32579" y="2391745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54" name="Line 7">
            <a:extLst>
              <a:ext uri="{FF2B5EF4-FFF2-40B4-BE49-F238E27FC236}">
                <a16:creationId xmlns:a16="http://schemas.microsoft.com/office/drawing/2014/main" id="{F5805DA6-C4BC-4B98-AAB7-288B1AD2C2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8303" y="3922024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7">
            <a:extLst>
              <a:ext uri="{FF2B5EF4-FFF2-40B4-BE49-F238E27FC236}">
                <a16:creationId xmlns:a16="http://schemas.microsoft.com/office/drawing/2014/main" id="{3DFF21AB-A0AF-4BB6-9CA1-9BF2D98A0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8301" y="250835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4C45D8E-BA75-4515-9BBB-AD878B6C4A85}"/>
              </a:ext>
            </a:extLst>
          </p:cNvPr>
          <p:cNvCxnSpPr>
            <a:cxnSpLocks/>
          </p:cNvCxnSpPr>
          <p:nvPr/>
        </p:nvCxnSpPr>
        <p:spPr>
          <a:xfrm flipV="1">
            <a:off x="3893412" y="2508355"/>
            <a:ext cx="0" cy="1410647"/>
          </a:xfrm>
          <a:prstGeom prst="straightConnector1">
            <a:avLst/>
          </a:prstGeom>
          <a:ln w="28575">
            <a:solidFill>
              <a:srgbClr val="F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ine 7">
            <a:extLst>
              <a:ext uri="{FF2B5EF4-FFF2-40B4-BE49-F238E27FC236}">
                <a16:creationId xmlns:a16="http://schemas.microsoft.com/office/drawing/2014/main" id="{1BB76F0D-FD0B-4355-8CE5-0D37EEFDF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8302" y="374215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7">
            <a:extLst>
              <a:ext uri="{FF2B5EF4-FFF2-40B4-BE49-F238E27FC236}">
                <a16:creationId xmlns:a16="http://schemas.microsoft.com/office/drawing/2014/main" id="{AA938960-D4CC-40E4-B495-9E0B4E9DD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8302" y="3563626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0B48E19-71CB-43F0-8E4F-40FE6223BC29}"/>
              </a:ext>
            </a:extLst>
          </p:cNvPr>
          <p:cNvCxnSpPr>
            <a:cxnSpLocks/>
          </p:cNvCxnSpPr>
          <p:nvPr/>
        </p:nvCxnSpPr>
        <p:spPr>
          <a:xfrm flipV="1">
            <a:off x="4088882" y="2508355"/>
            <a:ext cx="0" cy="1233797"/>
          </a:xfrm>
          <a:prstGeom prst="straightConnector1">
            <a:avLst/>
          </a:prstGeom>
          <a:ln w="28575">
            <a:solidFill>
              <a:srgbClr val="FF99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E8A596D-6298-4BAE-B94D-AB78B86D70F0}"/>
              </a:ext>
            </a:extLst>
          </p:cNvPr>
          <p:cNvSpPr txBox="1"/>
          <p:nvPr/>
        </p:nvSpPr>
        <p:spPr>
          <a:xfrm>
            <a:off x="5283327" y="3707321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DF5FF6-B052-4780-88A1-4D50749083DF}"/>
              </a:ext>
            </a:extLst>
          </p:cNvPr>
          <p:cNvSpPr txBox="1"/>
          <p:nvPr/>
        </p:nvSpPr>
        <p:spPr>
          <a:xfrm>
            <a:off x="5299517" y="3482171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E9D584-0708-4FB2-AFB7-9DF131DA1957}"/>
              </a:ext>
            </a:extLst>
          </p:cNvPr>
          <p:cNvSpPr txBox="1"/>
          <p:nvPr/>
        </p:nvSpPr>
        <p:spPr>
          <a:xfrm>
            <a:off x="5307612" y="3257021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76BF8-461F-4F04-8BC2-58C155E37F6B}"/>
              </a:ext>
            </a:extLst>
          </p:cNvPr>
          <p:cNvSpPr/>
          <p:nvPr/>
        </p:nvSpPr>
        <p:spPr>
          <a:xfrm rot="16200000">
            <a:off x="3373845" y="2897745"/>
            <a:ext cx="736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FF0000"/>
                </a:solidFill>
              </a:rPr>
              <a:t>785 nm</a:t>
            </a:r>
          </a:p>
        </p:txBody>
      </p:sp>
      <p:sp>
        <p:nvSpPr>
          <p:cNvPr id="64" name="Line 7">
            <a:extLst>
              <a:ext uri="{FF2B5EF4-FFF2-40B4-BE49-F238E27FC236}">
                <a16:creationId xmlns:a16="http://schemas.microsoft.com/office/drawing/2014/main" id="{ED15DA50-2AB6-4610-8603-9AAF4C14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8301" y="1687297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280D66B-2F64-495B-9702-C254C89EF431}"/>
              </a:ext>
            </a:extLst>
          </p:cNvPr>
          <p:cNvCxnSpPr>
            <a:cxnSpLocks/>
          </p:cNvCxnSpPr>
          <p:nvPr/>
        </p:nvCxnSpPr>
        <p:spPr>
          <a:xfrm flipV="1">
            <a:off x="4832976" y="1687297"/>
            <a:ext cx="0" cy="223271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D6A7EAF-D916-4DDB-9E31-FB55337AB0B8}"/>
              </a:ext>
            </a:extLst>
          </p:cNvPr>
          <p:cNvCxnSpPr>
            <a:cxnSpLocks/>
          </p:cNvCxnSpPr>
          <p:nvPr/>
        </p:nvCxnSpPr>
        <p:spPr>
          <a:xfrm flipV="1">
            <a:off x="5028446" y="1687297"/>
            <a:ext cx="0" cy="2055867"/>
          </a:xfrm>
          <a:prstGeom prst="straightConnector1">
            <a:avLst/>
          </a:prstGeom>
          <a:ln w="28575">
            <a:solidFill>
              <a:srgbClr val="00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2992597D-846C-471F-A11E-2892D2926E82}"/>
              </a:ext>
            </a:extLst>
          </p:cNvPr>
          <p:cNvSpPr/>
          <p:nvPr/>
        </p:nvSpPr>
        <p:spPr>
          <a:xfrm rot="16200000">
            <a:off x="4313410" y="2898756"/>
            <a:ext cx="736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B050"/>
                </a:solidFill>
              </a:rPr>
              <a:t>514 nm</a:t>
            </a:r>
          </a:p>
        </p:txBody>
      </p:sp>
    </p:spTree>
    <p:extLst>
      <p:ext uri="{BB962C8B-B14F-4D97-AF65-F5344CB8AC3E}">
        <p14:creationId xmlns:p14="http://schemas.microsoft.com/office/powerpoint/2010/main" val="262056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1" grpId="0" animBg="1"/>
      <p:bldP spid="20558" grpId="0" animBg="1"/>
      <p:bldP spid="20568" grpId="0" animBg="1"/>
      <p:bldP spid="20572" grpId="0"/>
      <p:bldP spid="20578" grpId="0" animBg="1"/>
      <p:bldP spid="20579" grpId="0"/>
      <p:bldP spid="20580" grpId="0" animBg="1"/>
      <p:bldP spid="20581" grpId="0"/>
      <p:bldP spid="20586" grpId="0"/>
      <p:bldP spid="20587" grpId="0"/>
      <p:bldP spid="64" grpId="0" animBg="1"/>
      <p:bldP spid="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83352-B1BE-49F2-9E49-E55D38A3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A0F5B8-CB0D-40AF-8C12-90ACAC1F54AE}"/>
              </a:ext>
            </a:extLst>
          </p:cNvPr>
          <p:cNvGrpSpPr/>
          <p:nvPr/>
        </p:nvGrpSpPr>
        <p:grpSpPr>
          <a:xfrm>
            <a:off x="5388359" y="1957104"/>
            <a:ext cx="3186194" cy="2943791"/>
            <a:chOff x="4901045" y="2561838"/>
            <a:chExt cx="3186194" cy="29437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162CB3-D894-434A-9441-87FEDC7F66C1}"/>
                </a:ext>
              </a:extLst>
            </p:cNvPr>
            <p:cNvGrpSpPr/>
            <p:nvPr/>
          </p:nvGrpSpPr>
          <p:grpSpPr>
            <a:xfrm>
              <a:off x="4901045" y="2561838"/>
              <a:ext cx="2932358" cy="2943791"/>
              <a:chOff x="-1291286" y="1018153"/>
              <a:chExt cx="3529601" cy="354336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7E1FD9-7ECD-462A-BEAA-7604265D3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800160" y="1237290"/>
                <a:ext cx="3038475" cy="332422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BEF0EE-4602-45C0-8BE4-2E930EB270E5}"/>
                  </a:ext>
                </a:extLst>
              </p:cNvPr>
              <p:cNvSpPr txBox="1"/>
              <p:nvPr/>
            </p:nvSpPr>
            <p:spPr>
              <a:xfrm>
                <a:off x="-666769" y="3833603"/>
                <a:ext cx="2115291" cy="60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Symbol" panose="05050102010706020507" pitchFamily="18" charset="2"/>
                  </a:rPr>
                  <a:t>n</a:t>
                </a:r>
                <a:r>
                  <a:rPr lang="en-US" sz="2800" baseline="-25000" dirty="0" err="1"/>
                  <a:t>ex</a:t>
                </a:r>
                <a:r>
                  <a:rPr lang="en-US" sz="2800" dirty="0"/>
                  <a:t> - </a:t>
                </a:r>
                <a:r>
                  <a:rPr lang="en-US" sz="2800" dirty="0" err="1">
                    <a:latin typeface="Symbol" panose="05050102010706020507" pitchFamily="18" charset="2"/>
                  </a:rPr>
                  <a:t>n</a:t>
                </a:r>
                <a:r>
                  <a:rPr lang="en-US" sz="2800" baseline="-25000" dirty="0" err="1"/>
                  <a:t>vib</a:t>
                </a:r>
                <a:r>
                  <a:rPr lang="en-US" sz="2800" baseline="-25000" dirty="0"/>
                  <a:t>  </a:t>
                </a:r>
                <a:endParaRPr lang="en-US" sz="2800" dirty="0"/>
              </a:p>
            </p:txBody>
          </p: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49ACB2D5-AE73-4438-91F8-E4F5159BAD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2758287" y="2485154"/>
                <a:ext cx="3425128" cy="4911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0" dirty="0"/>
                  <a:t>Intensity (counts)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065098-5D71-465A-83AD-659252C4C6AD}"/>
                </a:ext>
              </a:extLst>
            </p:cNvPr>
            <p:cNvSpPr txBox="1"/>
            <p:nvPr/>
          </p:nvSpPr>
          <p:spPr>
            <a:xfrm>
              <a:off x="6769795" y="2634109"/>
              <a:ext cx="1317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10</a:t>
              </a:r>
              <a:r>
                <a:rPr lang="en-US" sz="2000" baseline="30000" dirty="0">
                  <a:solidFill>
                    <a:srgbClr val="FF0000"/>
                  </a:solidFill>
                </a:rPr>
                <a:t>7</a:t>
              </a:r>
              <a:r>
                <a:rPr lang="en-US" sz="2000" dirty="0">
                  <a:solidFill>
                    <a:srgbClr val="FF0000"/>
                  </a:solidFill>
                </a:rPr>
                <a:t> counts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B73C77-0CFE-4640-9EB9-FD56F6849A23}"/>
                </a:ext>
              </a:extLst>
            </p:cNvPr>
            <p:cNvSpPr txBox="1"/>
            <p:nvPr/>
          </p:nvSpPr>
          <p:spPr>
            <a:xfrm>
              <a:off x="5604356" y="3724652"/>
              <a:ext cx="1020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 count</a:t>
              </a:r>
            </a:p>
          </p:txBody>
        </p:sp>
      </p:grpSp>
      <p:sp>
        <p:nvSpPr>
          <p:cNvPr id="22" name="Rectangle 5">
            <a:extLst>
              <a:ext uri="{FF2B5EF4-FFF2-40B4-BE49-F238E27FC236}">
                <a16:creationId xmlns:a16="http://schemas.microsoft.com/office/drawing/2014/main" id="{E93E7A7B-1704-48E6-9A22-733C40F69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Intensity of Raman Peaks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F54AC2-16DE-4C37-BD3A-96EC40525ABE}"/>
              </a:ext>
            </a:extLst>
          </p:cNvPr>
          <p:cNvSpPr txBox="1"/>
          <p:nvPr/>
        </p:nvSpPr>
        <p:spPr>
          <a:xfrm>
            <a:off x="203364" y="1224778"/>
            <a:ext cx="537203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&lt;0.01% of incident photons scatter elastically.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&lt;0.00000001% scatter inelastically.</a:t>
            </a:r>
          </a:p>
          <a:p>
            <a:pPr>
              <a:spcAft>
                <a:spcPts val="600"/>
              </a:spcAft>
            </a:pPr>
            <a:r>
              <a:rPr lang="en-US" sz="2400" u="sng" dirty="0"/>
              <a:t>Intensity/ratio dependent on:</a:t>
            </a:r>
          </a:p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Intensity of the source</a:t>
            </a:r>
          </a:p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Concentration of the molecule</a:t>
            </a:r>
          </a:p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Polarizability of the molecule</a:t>
            </a:r>
          </a:p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Excitation wavelength </a:t>
            </a:r>
          </a:p>
          <a:p>
            <a:pPr marL="687387" lvl="1">
              <a:spcAft>
                <a:spcPts val="600"/>
              </a:spcAft>
            </a:pPr>
            <a:r>
              <a:rPr lang="en-US" sz="2400" dirty="0"/>
              <a:t>Dependent on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30000" dirty="0">
                <a:latin typeface="Symbol" panose="05050102010706020507" pitchFamily="18" charset="2"/>
              </a:rPr>
              <a:t>4</a:t>
            </a:r>
            <a:endParaRPr lang="en-US" sz="2400" baseline="30000" dirty="0"/>
          </a:p>
          <a:p>
            <a:pPr marL="687387" lvl="1">
              <a:spcAft>
                <a:spcPts val="600"/>
              </a:spcAft>
            </a:pPr>
            <a:r>
              <a:rPr lang="en-US" sz="2400" dirty="0"/>
              <a:t>Higher energy = decomposition</a:t>
            </a:r>
          </a:p>
        </p:txBody>
      </p:sp>
    </p:spTree>
    <p:extLst>
      <p:ext uri="{BB962C8B-B14F-4D97-AF65-F5344CB8AC3E}">
        <p14:creationId xmlns:p14="http://schemas.microsoft.com/office/powerpoint/2010/main" val="295463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7A091-AB1F-41A4-91D6-C307457F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F947B-2623-49E6-9A1D-99223C3A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199" y="1060390"/>
            <a:ext cx="3743671" cy="30189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1C4684-B431-4733-8FB2-2F588C8E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Intensity of Stokes vs Anti-stokes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2680B-BFDA-45EA-B3AB-2228DCB51708}"/>
              </a:ext>
            </a:extLst>
          </p:cNvPr>
          <p:cNvSpPr txBox="1"/>
          <p:nvPr/>
        </p:nvSpPr>
        <p:spPr>
          <a:xfrm>
            <a:off x="227362" y="680010"/>
            <a:ext cx="53720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8000"/>
                </a:solidFill>
              </a:rPr>
              <a:t>Stokes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7030A0"/>
                </a:solidFill>
              </a:rPr>
              <a:t>anti-Stokes</a:t>
            </a:r>
            <a:r>
              <a:rPr lang="en-US" sz="2400" dirty="0"/>
              <a:t> shift are the same.</a:t>
            </a: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8000"/>
                </a:solidFill>
              </a:rPr>
              <a:t>I</a:t>
            </a:r>
            <a:r>
              <a:rPr lang="en-US" sz="2400" baseline="-25000" dirty="0" err="1">
                <a:solidFill>
                  <a:srgbClr val="008000"/>
                </a:solidFill>
              </a:rPr>
              <a:t>stokes</a:t>
            </a:r>
            <a:r>
              <a:rPr lang="en-US" sz="2400" dirty="0"/>
              <a:t> is “always” greater than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baseline="-25000" dirty="0" err="1">
                <a:solidFill>
                  <a:srgbClr val="7030A0"/>
                </a:solidFill>
              </a:rPr>
              <a:t>anti</a:t>
            </a:r>
            <a:r>
              <a:rPr lang="en-US" sz="2400" baseline="-25000" dirty="0">
                <a:solidFill>
                  <a:srgbClr val="7030A0"/>
                </a:solidFill>
              </a:rPr>
              <a:t>-Stokes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99D3A668-6B73-4D77-B8B9-090786438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196" y="3248471"/>
            <a:ext cx="317156" cy="3405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EBD5BBA1-EA4D-408A-AD2F-E2D8A8EB7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2353" y="3551447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43CE2307-C4D7-463A-8074-6F0A97E83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7280" y="2451368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D5632926-5395-426C-8B82-C077DD66F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2352" y="3418756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05A024-2884-4E2F-873F-1A0013823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2352" y="3287058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47AF46-DEBF-444E-8FF1-DBEFEF02B019}"/>
              </a:ext>
            </a:extLst>
          </p:cNvPr>
          <p:cNvCxnSpPr>
            <a:cxnSpLocks/>
          </p:cNvCxnSpPr>
          <p:nvPr/>
        </p:nvCxnSpPr>
        <p:spPr>
          <a:xfrm flipV="1">
            <a:off x="3876411" y="2461994"/>
            <a:ext cx="0" cy="1082024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5ABAC5-5451-4A58-BD85-3A40C4D7C907}"/>
              </a:ext>
            </a:extLst>
          </p:cNvPr>
          <p:cNvSpPr txBox="1"/>
          <p:nvPr/>
        </p:nvSpPr>
        <p:spPr>
          <a:xfrm>
            <a:off x="4389983" y="3393061"/>
            <a:ext cx="526276" cy="35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E1014F-531F-4EED-BD09-FEB0DA882074}"/>
              </a:ext>
            </a:extLst>
          </p:cNvPr>
          <p:cNvSpPr txBox="1"/>
          <p:nvPr/>
        </p:nvSpPr>
        <p:spPr>
          <a:xfrm>
            <a:off x="4401927" y="3226969"/>
            <a:ext cx="526276" cy="35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96F361-E7B9-40F9-BC71-7E13B4465EC4}"/>
              </a:ext>
            </a:extLst>
          </p:cNvPr>
          <p:cNvSpPr txBox="1"/>
          <p:nvPr/>
        </p:nvSpPr>
        <p:spPr>
          <a:xfrm>
            <a:off x="4407898" y="3060876"/>
            <a:ext cx="526276" cy="35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5BA1A223-8F13-46F3-AE03-41AAD8E55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30" y="3241041"/>
            <a:ext cx="317156" cy="3405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33" name="Line 4">
            <a:extLst>
              <a:ext uri="{FF2B5EF4-FFF2-40B4-BE49-F238E27FC236}">
                <a16:creationId xmlns:a16="http://schemas.microsoft.com/office/drawing/2014/main" id="{6816760D-1332-4D47-A16A-FAE4E661F2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898" y="2369274"/>
            <a:ext cx="0" cy="13363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034DA800-2C64-4067-A4B4-2BE4E8D9229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1712" y="2581053"/>
            <a:ext cx="1438327" cy="3986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1179C0AA-D7F6-404C-BFF2-4A2A6B8E7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1686" y="3544018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7">
            <a:extLst>
              <a:ext uri="{FF2B5EF4-FFF2-40B4-BE49-F238E27FC236}">
                <a16:creationId xmlns:a16="http://schemas.microsoft.com/office/drawing/2014/main" id="{0C3671E7-0841-4329-BA04-A7A945CEA2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6613" y="2569863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BB2A97-0873-44CA-886F-AF8DAF045E6F}"/>
              </a:ext>
            </a:extLst>
          </p:cNvPr>
          <p:cNvCxnSpPr>
            <a:cxnSpLocks/>
          </p:cNvCxnSpPr>
          <p:nvPr/>
        </p:nvCxnSpPr>
        <p:spPr>
          <a:xfrm flipV="1">
            <a:off x="1644607" y="2587257"/>
            <a:ext cx="0" cy="956761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ine 7">
            <a:extLst>
              <a:ext uri="{FF2B5EF4-FFF2-40B4-BE49-F238E27FC236}">
                <a16:creationId xmlns:a16="http://schemas.microsoft.com/office/drawing/2014/main" id="{9164A404-65D3-4655-BF5B-98680D6AC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1685" y="3411326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>
            <a:extLst>
              <a:ext uri="{FF2B5EF4-FFF2-40B4-BE49-F238E27FC236}">
                <a16:creationId xmlns:a16="http://schemas.microsoft.com/office/drawing/2014/main" id="{F27345AD-D031-41F5-979D-2E95AAE1A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1685" y="3279627"/>
            <a:ext cx="114151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97ECF5-5D17-46F6-AB4A-8FC9D5F237F5}"/>
              </a:ext>
            </a:extLst>
          </p:cNvPr>
          <p:cNvCxnSpPr>
            <a:cxnSpLocks/>
          </p:cNvCxnSpPr>
          <p:nvPr/>
        </p:nvCxnSpPr>
        <p:spPr>
          <a:xfrm flipV="1">
            <a:off x="1885744" y="2599157"/>
            <a:ext cx="0" cy="829843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A615835-8EBD-4045-80B1-F12292866626}"/>
              </a:ext>
            </a:extLst>
          </p:cNvPr>
          <p:cNvSpPr txBox="1"/>
          <p:nvPr/>
        </p:nvSpPr>
        <p:spPr>
          <a:xfrm>
            <a:off x="2399316" y="3385631"/>
            <a:ext cx="591249" cy="35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079954-D0D9-4DDB-ABDD-D576B07373D5}"/>
              </a:ext>
            </a:extLst>
          </p:cNvPr>
          <p:cNvSpPr txBox="1"/>
          <p:nvPr/>
        </p:nvSpPr>
        <p:spPr>
          <a:xfrm>
            <a:off x="2411259" y="3219538"/>
            <a:ext cx="591249" cy="35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163E5D-4F24-451D-B1CA-05E6CED384F9}"/>
              </a:ext>
            </a:extLst>
          </p:cNvPr>
          <p:cNvSpPr txBox="1"/>
          <p:nvPr/>
        </p:nvSpPr>
        <p:spPr>
          <a:xfrm>
            <a:off x="2417230" y="3053446"/>
            <a:ext cx="591249" cy="35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A6A691C-6B0D-4159-9450-883B9A2F361E}"/>
              </a:ext>
            </a:extLst>
          </p:cNvPr>
          <p:cNvSpPr/>
          <p:nvPr/>
        </p:nvSpPr>
        <p:spPr>
          <a:xfrm>
            <a:off x="3074401" y="2004734"/>
            <a:ext cx="1340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anti-Stokes</a:t>
            </a:r>
            <a:endParaRPr lang="en-US" sz="20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9615844-4A64-4A38-AC72-0CF148BC02EF}"/>
              </a:ext>
            </a:extLst>
          </p:cNvPr>
          <p:cNvSpPr/>
          <p:nvPr/>
        </p:nvSpPr>
        <p:spPr>
          <a:xfrm>
            <a:off x="1299890" y="2010681"/>
            <a:ext cx="859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Stokes</a:t>
            </a:r>
            <a:endParaRPr lang="en-US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2721A2-4411-435C-B8DE-F8CF265FB393}"/>
              </a:ext>
            </a:extLst>
          </p:cNvPr>
          <p:cNvSpPr txBox="1"/>
          <p:nvPr/>
        </p:nvSpPr>
        <p:spPr>
          <a:xfrm>
            <a:off x="340130" y="3921122"/>
            <a:ext cx="53720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Excitation probabilities are similar.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Concentration of </a:t>
            </a:r>
            <a:r>
              <a:rPr lang="en-US" sz="2400" dirty="0">
                <a:latin typeface="Symbol" panose="05050102010706020507" pitchFamily="18" charset="2"/>
              </a:rPr>
              <a:t>n</a:t>
            </a:r>
            <a:r>
              <a:rPr lang="en-US" sz="2400" baseline="-25000" dirty="0"/>
              <a:t>0</a:t>
            </a:r>
            <a:r>
              <a:rPr lang="en-US" sz="2400" dirty="0"/>
              <a:t>  &gt;  </a:t>
            </a:r>
            <a:r>
              <a:rPr lang="en-US" sz="2400" dirty="0">
                <a:latin typeface="Symbol" panose="05050102010706020507" pitchFamily="18" charset="2"/>
              </a:rPr>
              <a:t>n</a:t>
            </a:r>
            <a:r>
              <a:rPr lang="en-US" sz="2400" baseline="-25000" dirty="0"/>
              <a:t>1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Follows Boltzmann distribution.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C3E0CC8-CCDB-4BD6-9227-F7CB87558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27" y="5499703"/>
            <a:ext cx="1683802" cy="96306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D9A9FAB-37F0-4E17-B830-64D89D207A40}"/>
              </a:ext>
            </a:extLst>
          </p:cNvPr>
          <p:cNvSpPr/>
          <p:nvPr/>
        </p:nvSpPr>
        <p:spPr>
          <a:xfrm>
            <a:off x="2874652" y="5956275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baseline="-25000" dirty="0"/>
              <a:t>0</a:t>
            </a:r>
            <a:r>
              <a:rPr lang="en-US" sz="2000" dirty="0"/>
              <a:t>   &gt;   </a:t>
            </a:r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22A7D53-ADDB-47C5-A278-F7767C0089BB}"/>
              </a:ext>
            </a:extLst>
          </p:cNvPr>
          <p:cNvSpPr/>
          <p:nvPr/>
        </p:nvSpPr>
        <p:spPr>
          <a:xfrm>
            <a:off x="2626339" y="5561254"/>
            <a:ext cx="16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N</a:t>
            </a:r>
            <a:r>
              <a:rPr lang="en-US" sz="2000" baseline="-25000" dirty="0" err="1"/>
              <a:t>lower</a:t>
            </a:r>
            <a:r>
              <a:rPr lang="en-US" sz="2000" dirty="0"/>
              <a:t>  &gt;  </a:t>
            </a:r>
            <a:r>
              <a:rPr lang="en-US" sz="2000" dirty="0" err="1"/>
              <a:t>N</a:t>
            </a:r>
            <a:r>
              <a:rPr lang="en-US" sz="2000" baseline="-25000" dirty="0" err="1"/>
              <a:t>upper</a:t>
            </a:r>
            <a:endParaRPr lang="en-US" sz="20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5D55774-4220-4A18-9BDC-164F9806A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937" y="4294840"/>
            <a:ext cx="3161851" cy="111487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4354193-5358-4FB6-9E64-C8BC672FBE2C}"/>
              </a:ext>
            </a:extLst>
          </p:cNvPr>
          <p:cNvSpPr txBox="1"/>
          <p:nvPr/>
        </p:nvSpPr>
        <p:spPr>
          <a:xfrm>
            <a:off x="4989537" y="5381068"/>
            <a:ext cx="369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00000"/>
                </a:solidFill>
              </a:rPr>
              <a:t>Increasing temp</a:t>
            </a:r>
          </a:p>
          <a:p>
            <a:pPr marL="344488"/>
            <a:r>
              <a:rPr lang="en-US" sz="2400" dirty="0"/>
              <a:t>increases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baseline="-25000" dirty="0" err="1">
                <a:solidFill>
                  <a:srgbClr val="7030A0"/>
                </a:solidFill>
              </a:rPr>
              <a:t>anti</a:t>
            </a:r>
            <a:r>
              <a:rPr lang="en-US" sz="2400" baseline="-25000" dirty="0">
                <a:solidFill>
                  <a:srgbClr val="7030A0"/>
                </a:solidFill>
              </a:rPr>
              <a:t>-Stokes</a:t>
            </a:r>
            <a:endParaRPr lang="en-US" sz="2400" dirty="0"/>
          </a:p>
          <a:p>
            <a:pPr marL="344488"/>
            <a:r>
              <a:rPr lang="en-US" sz="2400" dirty="0"/>
              <a:t>decreases </a:t>
            </a:r>
            <a:r>
              <a:rPr lang="en-US" sz="2400" dirty="0" err="1">
                <a:solidFill>
                  <a:srgbClr val="008000"/>
                </a:solidFill>
              </a:rPr>
              <a:t>I</a:t>
            </a:r>
            <a:r>
              <a:rPr lang="en-US" sz="2400" baseline="-25000" dirty="0" err="1">
                <a:solidFill>
                  <a:srgbClr val="008000"/>
                </a:solidFill>
              </a:rPr>
              <a:t>stokes</a:t>
            </a:r>
            <a:endParaRPr lang="en-US" sz="2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65792C-B0C4-42F0-8E71-789A37F6D1FA}"/>
              </a:ext>
            </a:extLst>
          </p:cNvPr>
          <p:cNvCxnSpPr>
            <a:cxnSpLocks/>
          </p:cNvCxnSpPr>
          <p:nvPr/>
        </p:nvCxnSpPr>
        <p:spPr>
          <a:xfrm flipV="1">
            <a:off x="3625807" y="2461994"/>
            <a:ext cx="0" cy="956761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1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 animBg="1"/>
      <p:bldP spid="26" grpId="0" animBg="1"/>
      <p:bldP spid="27" grpId="0" animBg="1"/>
      <p:bldP spid="29" grpId="0"/>
      <p:bldP spid="30" grpId="0"/>
      <p:bldP spid="31" grpId="0"/>
      <p:bldP spid="32" grpId="0"/>
      <p:bldP spid="33" grpId="0" animBg="1"/>
      <p:bldP spid="34" grpId="0"/>
      <p:bldP spid="35" grpId="0" animBg="1"/>
      <p:bldP spid="36" grpId="0" animBg="1"/>
      <p:bldP spid="38" grpId="0" animBg="1"/>
      <p:bldP spid="39" grpId="0" animBg="1"/>
      <p:bldP spid="41" grpId="0"/>
      <p:bldP spid="42" grpId="0"/>
      <p:bldP spid="43" grpId="0"/>
      <p:bldP spid="46" grpId="0"/>
      <p:bldP spid="47" grpId="0"/>
      <p:bldP spid="49" grpId="0"/>
      <p:bldP spid="51" grpId="0"/>
      <p:bldP spid="52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2268E-6C8A-4CC2-9E25-0C947D5A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Increasing Signal Intensity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1D1FAB-07BA-4DF3-A0BA-81806D4ECC74}"/>
              </a:ext>
            </a:extLst>
          </p:cNvPr>
          <p:cNvSpPr txBox="1"/>
          <p:nvPr/>
        </p:nvSpPr>
        <p:spPr>
          <a:xfrm>
            <a:off x="1" y="95360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Non-Resonant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24734E-EBBD-4C4D-93D0-69D7A68CA5F6}"/>
              </a:ext>
            </a:extLst>
          </p:cNvPr>
          <p:cNvSpPr txBox="1"/>
          <p:nvPr/>
        </p:nvSpPr>
        <p:spPr>
          <a:xfrm>
            <a:off x="4598631" y="944942"/>
            <a:ext cx="453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Resonant</a:t>
            </a:r>
          </a:p>
        </p:txBody>
      </p:sp>
      <p:pic>
        <p:nvPicPr>
          <p:cNvPr id="18434" name="Picture 2" descr="Related image">
            <a:extLst>
              <a:ext uri="{FF2B5EF4-FFF2-40B4-BE49-F238E27FC236}">
                <a16:creationId xmlns:a16="http://schemas.microsoft.com/office/drawing/2014/main" id="{682B22FA-FE6A-4DA0-9D0A-5102A68BF6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44" y="1968292"/>
            <a:ext cx="4129235" cy="3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2978862-7DB1-4188-B752-0DC7BF370DBA}"/>
              </a:ext>
            </a:extLst>
          </p:cNvPr>
          <p:cNvSpPr txBox="1"/>
          <p:nvPr/>
        </p:nvSpPr>
        <p:spPr>
          <a:xfrm>
            <a:off x="4572000" y="6033945"/>
            <a:ext cx="453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Tacoma Narrows Bridge (1940)</a:t>
            </a:r>
          </a:p>
        </p:txBody>
      </p:sp>
      <p:pic>
        <p:nvPicPr>
          <p:cNvPr id="18442" name="Picture 10" descr="Image result for bridge gif">
            <a:extLst>
              <a:ext uri="{FF2B5EF4-FFF2-40B4-BE49-F238E27FC236}">
                <a16:creationId xmlns:a16="http://schemas.microsoft.com/office/drawing/2014/main" id="{0E8EFB1A-88AD-4EAA-B2E4-3701D37AFE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" y="2510362"/>
            <a:ext cx="4399220" cy="247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99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2268E-6C8A-4CC2-9E25-0C947D5A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Increasing Signal Intensity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9188EBA6-B472-411C-8191-5215215E5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669" y="165280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C6B522A3-580C-4F1D-8598-BE4D4514C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942" y="4015397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744FF56-2470-4DD7-9824-0D6EB4301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526" y="1348002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1</a:t>
            </a: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110F44A1-D566-4806-8548-4227302733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7774" y="1522248"/>
            <a:ext cx="0" cy="2954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98335ED3-3687-48F7-8D48-D96CCBEC837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33145" y="289582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E90036FF-3FE3-44DA-8420-87A913C9C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8869" y="442610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5CE3FAF8-B06F-4411-8720-3B1608091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0658" y="2393024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1885C8-4BE8-431A-A7D1-2D01E2924B37}"/>
              </a:ext>
            </a:extLst>
          </p:cNvPr>
          <p:cNvCxnSpPr>
            <a:cxnSpLocks/>
          </p:cNvCxnSpPr>
          <p:nvPr/>
        </p:nvCxnSpPr>
        <p:spPr>
          <a:xfrm flipV="1">
            <a:off x="2260833" y="2416603"/>
            <a:ext cx="0" cy="199034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7">
            <a:extLst>
              <a:ext uri="{FF2B5EF4-FFF2-40B4-BE49-F238E27FC236}">
                <a16:creationId xmlns:a16="http://schemas.microsoft.com/office/drawing/2014/main" id="{CCA7A73B-6C12-48F4-ABAB-AC7E0A565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8868" y="4246230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30E280F2-A92D-431B-8662-01D1706A9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8868" y="4067704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D80E3B-F98A-4751-97ED-F7E9BF766FB6}"/>
              </a:ext>
            </a:extLst>
          </p:cNvPr>
          <p:cNvCxnSpPr>
            <a:cxnSpLocks/>
          </p:cNvCxnSpPr>
          <p:nvPr/>
        </p:nvCxnSpPr>
        <p:spPr>
          <a:xfrm flipV="1">
            <a:off x="2587711" y="2432732"/>
            <a:ext cx="0" cy="1813497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032683-22D0-4A5F-AF53-8352E8D9A8AD}"/>
              </a:ext>
            </a:extLst>
          </p:cNvPr>
          <p:cNvSpPr txBox="1"/>
          <p:nvPr/>
        </p:nvSpPr>
        <p:spPr>
          <a:xfrm>
            <a:off x="3283893" y="4211399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98C477-C10F-439F-AB46-0005AC28A0D7}"/>
              </a:ext>
            </a:extLst>
          </p:cNvPr>
          <p:cNvSpPr txBox="1"/>
          <p:nvPr/>
        </p:nvSpPr>
        <p:spPr>
          <a:xfrm>
            <a:off x="3300083" y="3986249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88453-2C59-4FA2-8C76-AE1228A79BCC}"/>
              </a:ext>
            </a:extLst>
          </p:cNvPr>
          <p:cNvSpPr txBox="1"/>
          <p:nvPr/>
        </p:nvSpPr>
        <p:spPr>
          <a:xfrm>
            <a:off x="3308178" y="3761099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B79E7E-1DE1-483D-B94E-C5DF48920866}"/>
              </a:ext>
            </a:extLst>
          </p:cNvPr>
          <p:cNvSpPr txBox="1"/>
          <p:nvPr/>
        </p:nvSpPr>
        <p:spPr>
          <a:xfrm>
            <a:off x="2080797" y="2036338"/>
            <a:ext cx="183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Virtual state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339229-5A57-4B4F-8FA6-0962E44DAA1F}"/>
              </a:ext>
            </a:extLst>
          </p:cNvPr>
          <p:cNvSpPr txBox="1"/>
          <p:nvPr/>
        </p:nvSpPr>
        <p:spPr>
          <a:xfrm>
            <a:off x="1" y="95360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Non-Resonant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10E340-A85B-4AE1-8425-7634AECF7639}"/>
              </a:ext>
            </a:extLst>
          </p:cNvPr>
          <p:cNvSpPr txBox="1"/>
          <p:nvPr/>
        </p:nvSpPr>
        <p:spPr>
          <a:xfrm>
            <a:off x="4598631" y="944942"/>
            <a:ext cx="453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Resonant</a:t>
            </a: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7CC9CEF4-9DD3-4B4B-A13A-A5DB426593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3341" y="165280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089B082B-F124-4418-A8B1-9C2FB3767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614" y="4015397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5B16E335-2D80-41CA-BB20-8441BE4EA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98" y="1348002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1</a:t>
            </a:r>
          </a:p>
        </p:txBody>
      </p:sp>
      <p:sp>
        <p:nvSpPr>
          <p:cNvPr id="30" name="Line 4">
            <a:extLst>
              <a:ext uri="{FF2B5EF4-FFF2-40B4-BE49-F238E27FC236}">
                <a16:creationId xmlns:a16="http://schemas.microsoft.com/office/drawing/2014/main" id="{9B442289-4B39-43A3-895C-D95EDAA2B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48446" y="1522248"/>
            <a:ext cx="0" cy="2954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883E438F-082C-4DDC-B999-A6B10A139BD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943817" y="289582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2" name="Line 7">
            <a:extLst>
              <a:ext uri="{FF2B5EF4-FFF2-40B4-BE49-F238E27FC236}">
                <a16:creationId xmlns:a16="http://schemas.microsoft.com/office/drawing/2014/main" id="{BE1C93D5-5EA8-4448-959A-C9F7279B3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9541" y="442610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2389E96-FF41-4FF6-8531-EAA58F2574D6}"/>
              </a:ext>
            </a:extLst>
          </p:cNvPr>
          <p:cNvCxnSpPr>
            <a:cxnSpLocks/>
          </p:cNvCxnSpPr>
          <p:nvPr/>
        </p:nvCxnSpPr>
        <p:spPr>
          <a:xfrm flipV="1">
            <a:off x="6671505" y="1652802"/>
            <a:ext cx="0" cy="275414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Line 7">
            <a:extLst>
              <a:ext uri="{FF2B5EF4-FFF2-40B4-BE49-F238E27FC236}">
                <a16:creationId xmlns:a16="http://schemas.microsoft.com/office/drawing/2014/main" id="{ED2A7B5F-4FCA-4797-872D-483D00142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9540" y="4246230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7">
            <a:extLst>
              <a:ext uri="{FF2B5EF4-FFF2-40B4-BE49-F238E27FC236}">
                <a16:creationId xmlns:a16="http://schemas.microsoft.com/office/drawing/2014/main" id="{B966D889-F7E1-42B6-86B5-984973C96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9540" y="4067704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113431-4312-4E85-A140-CBDDC206016C}"/>
              </a:ext>
            </a:extLst>
          </p:cNvPr>
          <p:cNvCxnSpPr>
            <a:cxnSpLocks/>
          </p:cNvCxnSpPr>
          <p:nvPr/>
        </p:nvCxnSpPr>
        <p:spPr>
          <a:xfrm flipV="1">
            <a:off x="6998383" y="1702864"/>
            <a:ext cx="0" cy="2543366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4687E98-55A1-4C55-8E06-2E7E5114AEBA}"/>
              </a:ext>
            </a:extLst>
          </p:cNvPr>
          <p:cNvSpPr txBox="1"/>
          <p:nvPr/>
        </p:nvSpPr>
        <p:spPr>
          <a:xfrm>
            <a:off x="7694565" y="4211399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DE01E9-8BCF-4233-ADF5-67D2594AC07F}"/>
              </a:ext>
            </a:extLst>
          </p:cNvPr>
          <p:cNvSpPr txBox="1"/>
          <p:nvPr/>
        </p:nvSpPr>
        <p:spPr>
          <a:xfrm>
            <a:off x="7710755" y="3986249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4E1BBD-6479-4289-A996-B7688F1D04DB}"/>
              </a:ext>
            </a:extLst>
          </p:cNvPr>
          <p:cNvSpPr txBox="1"/>
          <p:nvPr/>
        </p:nvSpPr>
        <p:spPr>
          <a:xfrm>
            <a:off x="7718850" y="3761099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153EEA-3AE9-48F3-963A-3F3D321BA465}"/>
              </a:ext>
            </a:extLst>
          </p:cNvPr>
          <p:cNvSpPr txBox="1"/>
          <p:nvPr/>
        </p:nvSpPr>
        <p:spPr>
          <a:xfrm>
            <a:off x="7223410" y="2515782"/>
            <a:ext cx="1937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absorption and emission!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146B29-9B89-4C7D-B53E-98AD45B11678}"/>
              </a:ext>
            </a:extLst>
          </p:cNvPr>
          <p:cNvSpPr/>
          <p:nvPr/>
        </p:nvSpPr>
        <p:spPr>
          <a:xfrm>
            <a:off x="4958671" y="5277394"/>
            <a:ext cx="381694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Resonant transition = more polarizable</a:t>
            </a:r>
          </a:p>
          <a:p>
            <a:r>
              <a:rPr lang="en-US" dirty="0"/>
              <a:t>Intensity increase by:</a:t>
            </a:r>
          </a:p>
          <a:p>
            <a:pPr algn="ctr"/>
            <a:r>
              <a:rPr lang="en-US" dirty="0"/>
              <a:t>x10 for MC/d-d transition</a:t>
            </a:r>
          </a:p>
          <a:p>
            <a:pPr algn="ctr"/>
            <a:r>
              <a:rPr lang="en-US" dirty="0"/>
              <a:t>to</a:t>
            </a:r>
          </a:p>
          <a:p>
            <a:pPr algn="ctr"/>
            <a:r>
              <a:rPr lang="en-US" dirty="0"/>
              <a:t>x100,000 for π-π* transition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A479E1-8FCE-422D-971A-D23C14E9200E}"/>
              </a:ext>
            </a:extLst>
          </p:cNvPr>
          <p:cNvSpPr/>
          <p:nvPr/>
        </p:nvSpPr>
        <p:spPr>
          <a:xfrm>
            <a:off x="867003" y="5373052"/>
            <a:ext cx="351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&lt;0.00000001% of incident photons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CE522E-7E48-4018-8C4E-A74CCB896D27}"/>
              </a:ext>
            </a:extLst>
          </p:cNvPr>
          <p:cNvSpPr txBox="1"/>
          <p:nvPr/>
        </p:nvSpPr>
        <p:spPr>
          <a:xfrm>
            <a:off x="2908034" y="4644582"/>
            <a:ext cx="332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>
                <a:sym typeface="Symbol" panose="05050102010706020507" pitchFamily="18" charset="2"/>
              </a:rPr>
              <a:t></a:t>
            </a:r>
            <a:r>
              <a:rPr lang="en-US" sz="2800" dirty="0"/>
              <a:t> is the same.</a:t>
            </a:r>
          </a:p>
        </p:txBody>
      </p:sp>
    </p:spTree>
    <p:extLst>
      <p:ext uri="{BB962C8B-B14F-4D97-AF65-F5344CB8AC3E}">
        <p14:creationId xmlns:p14="http://schemas.microsoft.com/office/powerpoint/2010/main" val="29969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FDF94-7844-428C-8439-D7920F19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E8D5A4-AFD6-46EA-910B-BE939D76E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Problem with Resonance Raman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70425E-105C-425F-87B7-833E6324F98B}"/>
              </a:ext>
            </a:extLst>
          </p:cNvPr>
          <p:cNvGrpSpPr/>
          <p:nvPr/>
        </p:nvGrpSpPr>
        <p:grpSpPr>
          <a:xfrm>
            <a:off x="-636837" y="1525121"/>
            <a:ext cx="5248163" cy="3210502"/>
            <a:chOff x="-268297" y="1482143"/>
            <a:chExt cx="5248163" cy="32105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899D69-5062-476B-8C87-FAA8FC0B9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042" y="1482143"/>
              <a:ext cx="5055908" cy="321050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BE6B73-C381-4DF1-AAD9-0AED14203A61}"/>
                </a:ext>
              </a:extLst>
            </p:cNvPr>
            <p:cNvSpPr/>
            <p:nvPr/>
          </p:nvSpPr>
          <p:spPr>
            <a:xfrm>
              <a:off x="-268297" y="2661068"/>
              <a:ext cx="106223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704FB6-5B36-4B06-AC28-70AD53D1A0A9}"/>
              </a:ext>
            </a:extLst>
          </p:cNvPr>
          <p:cNvSpPr/>
          <p:nvPr/>
        </p:nvSpPr>
        <p:spPr>
          <a:xfrm>
            <a:off x="2049404" y="4608323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&lt;0.001%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ED7C70-8147-4EB4-83FC-BBB40B4E8587}"/>
              </a:ext>
            </a:extLst>
          </p:cNvPr>
          <p:cNvSpPr/>
          <p:nvPr/>
        </p:nvSpPr>
        <p:spPr>
          <a:xfrm>
            <a:off x="2810768" y="4928600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&lt;0.0000001%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7364E3-75E2-427E-83C1-F9C980898DD0}"/>
              </a:ext>
            </a:extLst>
          </p:cNvPr>
          <p:cNvSpPr/>
          <p:nvPr/>
        </p:nvSpPr>
        <p:spPr>
          <a:xfrm>
            <a:off x="1110612" y="4928600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100-0%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15AAA3-4A5A-428E-A466-FD294D66DF19}"/>
              </a:ext>
            </a:extLst>
          </p:cNvPr>
          <p:cNvSpPr/>
          <p:nvPr/>
        </p:nvSpPr>
        <p:spPr>
          <a:xfrm>
            <a:off x="222823" y="4610692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&lt;0.01%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88DFCC-51A4-4335-9558-4D8D2949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34" y="720876"/>
            <a:ext cx="3145554" cy="2747077"/>
          </a:xfrm>
          <a:prstGeom prst="rect">
            <a:avLst/>
          </a:prstGeom>
        </p:spPr>
      </p:pic>
      <p:sp>
        <p:nvSpPr>
          <p:cNvPr id="21" name="Freeform 15">
            <a:extLst>
              <a:ext uri="{FF2B5EF4-FFF2-40B4-BE49-F238E27FC236}">
                <a16:creationId xmlns:a16="http://schemas.microsoft.com/office/drawing/2014/main" id="{6A684A64-4C0A-4309-AA5A-FA2F47A66193}"/>
              </a:ext>
            </a:extLst>
          </p:cNvPr>
          <p:cNvSpPr/>
          <p:nvPr/>
        </p:nvSpPr>
        <p:spPr>
          <a:xfrm>
            <a:off x="6396976" y="1410821"/>
            <a:ext cx="395535" cy="1635902"/>
          </a:xfrm>
          <a:custGeom>
            <a:avLst/>
            <a:gdLst>
              <a:gd name="connsiteX0" fmla="*/ 0 w 5245100"/>
              <a:gd name="connsiteY0" fmla="*/ 3297767 h 3314700"/>
              <a:gd name="connsiteX1" fmla="*/ 279400 w 5245100"/>
              <a:gd name="connsiteY1" fmla="*/ 3297767 h 3314700"/>
              <a:gd name="connsiteX2" fmla="*/ 558800 w 5245100"/>
              <a:gd name="connsiteY2" fmla="*/ 3297767 h 3314700"/>
              <a:gd name="connsiteX3" fmla="*/ 838200 w 5245100"/>
              <a:gd name="connsiteY3" fmla="*/ 3297767 h 3314700"/>
              <a:gd name="connsiteX4" fmla="*/ 1143000 w 5245100"/>
              <a:gd name="connsiteY4" fmla="*/ 3272367 h 3314700"/>
              <a:gd name="connsiteX5" fmla="*/ 1460500 w 5245100"/>
              <a:gd name="connsiteY5" fmla="*/ 3132667 h 3314700"/>
              <a:gd name="connsiteX6" fmla="*/ 1689100 w 5245100"/>
              <a:gd name="connsiteY6" fmla="*/ 2802467 h 3314700"/>
              <a:gd name="connsiteX7" fmla="*/ 1879600 w 5245100"/>
              <a:gd name="connsiteY7" fmla="*/ 2345267 h 3314700"/>
              <a:gd name="connsiteX8" fmla="*/ 2044700 w 5245100"/>
              <a:gd name="connsiteY8" fmla="*/ 1773767 h 3314700"/>
              <a:gd name="connsiteX9" fmla="*/ 2197100 w 5245100"/>
              <a:gd name="connsiteY9" fmla="*/ 1113367 h 3314700"/>
              <a:gd name="connsiteX10" fmla="*/ 2362200 w 5245100"/>
              <a:gd name="connsiteY10" fmla="*/ 516467 h 3314700"/>
              <a:gd name="connsiteX11" fmla="*/ 2476500 w 5245100"/>
              <a:gd name="connsiteY11" fmla="*/ 211667 h 3314700"/>
              <a:gd name="connsiteX12" fmla="*/ 2603500 w 5245100"/>
              <a:gd name="connsiteY12" fmla="*/ 33867 h 3314700"/>
              <a:gd name="connsiteX13" fmla="*/ 2743200 w 5245100"/>
              <a:gd name="connsiteY13" fmla="*/ 33867 h 3314700"/>
              <a:gd name="connsiteX14" fmla="*/ 2870200 w 5245100"/>
              <a:gd name="connsiteY14" fmla="*/ 237067 h 3314700"/>
              <a:gd name="connsiteX15" fmla="*/ 3060700 w 5245100"/>
              <a:gd name="connsiteY15" fmla="*/ 859367 h 3314700"/>
              <a:gd name="connsiteX16" fmla="*/ 3263900 w 5245100"/>
              <a:gd name="connsiteY16" fmla="*/ 1672167 h 3314700"/>
              <a:gd name="connsiteX17" fmla="*/ 3454400 w 5245100"/>
              <a:gd name="connsiteY17" fmla="*/ 2357967 h 3314700"/>
              <a:gd name="connsiteX18" fmla="*/ 3581400 w 5245100"/>
              <a:gd name="connsiteY18" fmla="*/ 2764367 h 3314700"/>
              <a:gd name="connsiteX19" fmla="*/ 3771900 w 5245100"/>
              <a:gd name="connsiteY19" fmla="*/ 3031067 h 3314700"/>
              <a:gd name="connsiteX20" fmla="*/ 3962400 w 5245100"/>
              <a:gd name="connsiteY20" fmla="*/ 3221567 h 3314700"/>
              <a:gd name="connsiteX21" fmla="*/ 4229100 w 5245100"/>
              <a:gd name="connsiteY21" fmla="*/ 3285067 h 3314700"/>
              <a:gd name="connsiteX22" fmla="*/ 4673600 w 5245100"/>
              <a:gd name="connsiteY22" fmla="*/ 3310467 h 3314700"/>
              <a:gd name="connsiteX23" fmla="*/ 5194300 w 5245100"/>
              <a:gd name="connsiteY23" fmla="*/ 3310467 h 3314700"/>
              <a:gd name="connsiteX24" fmla="*/ 5245100 w 5245100"/>
              <a:gd name="connsiteY24" fmla="*/ 3310467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45100" h="3314700">
                <a:moveTo>
                  <a:pt x="0" y="3297767"/>
                </a:moveTo>
                <a:lnTo>
                  <a:pt x="279400" y="3297767"/>
                </a:lnTo>
                <a:lnTo>
                  <a:pt x="558800" y="3297767"/>
                </a:lnTo>
                <a:cubicBezTo>
                  <a:pt x="651933" y="3297767"/>
                  <a:pt x="740833" y="3302000"/>
                  <a:pt x="838200" y="3297767"/>
                </a:cubicBezTo>
                <a:cubicBezTo>
                  <a:pt x="935567" y="3293534"/>
                  <a:pt x="1039283" y="3299884"/>
                  <a:pt x="1143000" y="3272367"/>
                </a:cubicBezTo>
                <a:cubicBezTo>
                  <a:pt x="1246717" y="3244850"/>
                  <a:pt x="1369483" y="3210984"/>
                  <a:pt x="1460500" y="3132667"/>
                </a:cubicBezTo>
                <a:cubicBezTo>
                  <a:pt x="1551517" y="3054350"/>
                  <a:pt x="1619250" y="2933700"/>
                  <a:pt x="1689100" y="2802467"/>
                </a:cubicBezTo>
                <a:cubicBezTo>
                  <a:pt x="1758950" y="2671234"/>
                  <a:pt x="1820333" y="2516717"/>
                  <a:pt x="1879600" y="2345267"/>
                </a:cubicBezTo>
                <a:cubicBezTo>
                  <a:pt x="1938867" y="2173817"/>
                  <a:pt x="1991783" y="1979084"/>
                  <a:pt x="2044700" y="1773767"/>
                </a:cubicBezTo>
                <a:cubicBezTo>
                  <a:pt x="2097617" y="1568450"/>
                  <a:pt x="2144183" y="1322917"/>
                  <a:pt x="2197100" y="1113367"/>
                </a:cubicBezTo>
                <a:cubicBezTo>
                  <a:pt x="2250017" y="903817"/>
                  <a:pt x="2315633" y="666750"/>
                  <a:pt x="2362200" y="516467"/>
                </a:cubicBezTo>
                <a:cubicBezTo>
                  <a:pt x="2408767" y="366184"/>
                  <a:pt x="2436283" y="292100"/>
                  <a:pt x="2476500" y="211667"/>
                </a:cubicBezTo>
                <a:cubicBezTo>
                  <a:pt x="2516717" y="131234"/>
                  <a:pt x="2559050" y="63500"/>
                  <a:pt x="2603500" y="33867"/>
                </a:cubicBezTo>
                <a:cubicBezTo>
                  <a:pt x="2647950" y="4234"/>
                  <a:pt x="2698750" y="0"/>
                  <a:pt x="2743200" y="33867"/>
                </a:cubicBezTo>
                <a:cubicBezTo>
                  <a:pt x="2787650" y="67734"/>
                  <a:pt x="2817283" y="99484"/>
                  <a:pt x="2870200" y="237067"/>
                </a:cubicBezTo>
                <a:cubicBezTo>
                  <a:pt x="2923117" y="374650"/>
                  <a:pt x="2995083" y="620184"/>
                  <a:pt x="3060700" y="859367"/>
                </a:cubicBezTo>
                <a:cubicBezTo>
                  <a:pt x="3126317" y="1098550"/>
                  <a:pt x="3198283" y="1422400"/>
                  <a:pt x="3263900" y="1672167"/>
                </a:cubicBezTo>
                <a:cubicBezTo>
                  <a:pt x="3329517" y="1921934"/>
                  <a:pt x="3401483" y="2175934"/>
                  <a:pt x="3454400" y="2357967"/>
                </a:cubicBezTo>
                <a:cubicBezTo>
                  <a:pt x="3507317" y="2540000"/>
                  <a:pt x="3528483" y="2652184"/>
                  <a:pt x="3581400" y="2764367"/>
                </a:cubicBezTo>
                <a:cubicBezTo>
                  <a:pt x="3634317" y="2876550"/>
                  <a:pt x="3708400" y="2954867"/>
                  <a:pt x="3771900" y="3031067"/>
                </a:cubicBezTo>
                <a:cubicBezTo>
                  <a:pt x="3835400" y="3107267"/>
                  <a:pt x="3886200" y="3179234"/>
                  <a:pt x="3962400" y="3221567"/>
                </a:cubicBezTo>
                <a:cubicBezTo>
                  <a:pt x="4038600" y="3263900"/>
                  <a:pt x="4110567" y="3270250"/>
                  <a:pt x="4229100" y="3285067"/>
                </a:cubicBezTo>
                <a:cubicBezTo>
                  <a:pt x="4347633" y="3299884"/>
                  <a:pt x="4512733" y="3306234"/>
                  <a:pt x="4673600" y="3310467"/>
                </a:cubicBezTo>
                <a:cubicBezTo>
                  <a:pt x="4834467" y="3314700"/>
                  <a:pt x="5194300" y="3310467"/>
                  <a:pt x="5194300" y="3310467"/>
                </a:cubicBezTo>
                <a:lnTo>
                  <a:pt x="5245100" y="3310467"/>
                </a:lnTo>
              </a:path>
            </a:pathLst>
          </a:custGeom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6A34AE-A251-449C-A236-A47381433332}"/>
              </a:ext>
            </a:extLst>
          </p:cNvPr>
          <p:cNvSpPr txBox="1"/>
          <p:nvPr/>
        </p:nvSpPr>
        <p:spPr>
          <a:xfrm>
            <a:off x="5979710" y="2426132"/>
            <a:ext cx="84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  <a:latin typeface="Symbol" panose="05050102010706020507" pitchFamily="18" charset="2"/>
              </a:rPr>
              <a:t>l</a:t>
            </a:r>
            <a:r>
              <a:rPr lang="en-US" sz="2800" baseline="-25000" dirty="0" err="1">
                <a:solidFill>
                  <a:srgbClr val="008000"/>
                </a:solidFill>
              </a:rPr>
              <a:t>ex</a:t>
            </a:r>
            <a:endParaRPr lang="en-US" sz="2800" baseline="-25000" dirty="0">
              <a:solidFill>
                <a:srgbClr val="008000"/>
              </a:solidFill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9AA75704-88A1-4155-BC51-67882AEB6A77}"/>
              </a:ext>
            </a:extLst>
          </p:cNvPr>
          <p:cNvSpPr/>
          <p:nvPr/>
        </p:nvSpPr>
        <p:spPr>
          <a:xfrm>
            <a:off x="6837760" y="2925366"/>
            <a:ext cx="304805" cy="121052"/>
          </a:xfrm>
          <a:custGeom>
            <a:avLst/>
            <a:gdLst>
              <a:gd name="connsiteX0" fmla="*/ 0 w 5245100"/>
              <a:gd name="connsiteY0" fmla="*/ 3297767 h 3314700"/>
              <a:gd name="connsiteX1" fmla="*/ 279400 w 5245100"/>
              <a:gd name="connsiteY1" fmla="*/ 3297767 h 3314700"/>
              <a:gd name="connsiteX2" fmla="*/ 558800 w 5245100"/>
              <a:gd name="connsiteY2" fmla="*/ 3297767 h 3314700"/>
              <a:gd name="connsiteX3" fmla="*/ 838200 w 5245100"/>
              <a:gd name="connsiteY3" fmla="*/ 3297767 h 3314700"/>
              <a:gd name="connsiteX4" fmla="*/ 1143000 w 5245100"/>
              <a:gd name="connsiteY4" fmla="*/ 3272367 h 3314700"/>
              <a:gd name="connsiteX5" fmla="*/ 1460500 w 5245100"/>
              <a:gd name="connsiteY5" fmla="*/ 3132667 h 3314700"/>
              <a:gd name="connsiteX6" fmla="*/ 1689100 w 5245100"/>
              <a:gd name="connsiteY6" fmla="*/ 2802467 h 3314700"/>
              <a:gd name="connsiteX7" fmla="*/ 1879600 w 5245100"/>
              <a:gd name="connsiteY7" fmla="*/ 2345267 h 3314700"/>
              <a:gd name="connsiteX8" fmla="*/ 2044700 w 5245100"/>
              <a:gd name="connsiteY8" fmla="*/ 1773767 h 3314700"/>
              <a:gd name="connsiteX9" fmla="*/ 2197100 w 5245100"/>
              <a:gd name="connsiteY9" fmla="*/ 1113367 h 3314700"/>
              <a:gd name="connsiteX10" fmla="*/ 2362200 w 5245100"/>
              <a:gd name="connsiteY10" fmla="*/ 516467 h 3314700"/>
              <a:gd name="connsiteX11" fmla="*/ 2476500 w 5245100"/>
              <a:gd name="connsiteY11" fmla="*/ 211667 h 3314700"/>
              <a:gd name="connsiteX12" fmla="*/ 2603500 w 5245100"/>
              <a:gd name="connsiteY12" fmla="*/ 33867 h 3314700"/>
              <a:gd name="connsiteX13" fmla="*/ 2743200 w 5245100"/>
              <a:gd name="connsiteY13" fmla="*/ 33867 h 3314700"/>
              <a:gd name="connsiteX14" fmla="*/ 2870200 w 5245100"/>
              <a:gd name="connsiteY14" fmla="*/ 237067 h 3314700"/>
              <a:gd name="connsiteX15" fmla="*/ 3060700 w 5245100"/>
              <a:gd name="connsiteY15" fmla="*/ 859367 h 3314700"/>
              <a:gd name="connsiteX16" fmla="*/ 3263900 w 5245100"/>
              <a:gd name="connsiteY16" fmla="*/ 1672167 h 3314700"/>
              <a:gd name="connsiteX17" fmla="*/ 3454400 w 5245100"/>
              <a:gd name="connsiteY17" fmla="*/ 2357967 h 3314700"/>
              <a:gd name="connsiteX18" fmla="*/ 3581400 w 5245100"/>
              <a:gd name="connsiteY18" fmla="*/ 2764367 h 3314700"/>
              <a:gd name="connsiteX19" fmla="*/ 3771900 w 5245100"/>
              <a:gd name="connsiteY19" fmla="*/ 3031067 h 3314700"/>
              <a:gd name="connsiteX20" fmla="*/ 3962400 w 5245100"/>
              <a:gd name="connsiteY20" fmla="*/ 3221567 h 3314700"/>
              <a:gd name="connsiteX21" fmla="*/ 4229100 w 5245100"/>
              <a:gd name="connsiteY21" fmla="*/ 3285067 h 3314700"/>
              <a:gd name="connsiteX22" fmla="*/ 4673600 w 5245100"/>
              <a:gd name="connsiteY22" fmla="*/ 3310467 h 3314700"/>
              <a:gd name="connsiteX23" fmla="*/ 5194300 w 5245100"/>
              <a:gd name="connsiteY23" fmla="*/ 3310467 h 3314700"/>
              <a:gd name="connsiteX24" fmla="*/ 5245100 w 5245100"/>
              <a:gd name="connsiteY24" fmla="*/ 3310467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45100" h="3314700">
                <a:moveTo>
                  <a:pt x="0" y="3297767"/>
                </a:moveTo>
                <a:lnTo>
                  <a:pt x="279400" y="3297767"/>
                </a:lnTo>
                <a:lnTo>
                  <a:pt x="558800" y="3297767"/>
                </a:lnTo>
                <a:cubicBezTo>
                  <a:pt x="651933" y="3297767"/>
                  <a:pt x="740833" y="3302000"/>
                  <a:pt x="838200" y="3297767"/>
                </a:cubicBezTo>
                <a:cubicBezTo>
                  <a:pt x="935567" y="3293534"/>
                  <a:pt x="1039283" y="3299884"/>
                  <a:pt x="1143000" y="3272367"/>
                </a:cubicBezTo>
                <a:cubicBezTo>
                  <a:pt x="1246717" y="3244850"/>
                  <a:pt x="1369483" y="3210984"/>
                  <a:pt x="1460500" y="3132667"/>
                </a:cubicBezTo>
                <a:cubicBezTo>
                  <a:pt x="1551517" y="3054350"/>
                  <a:pt x="1619250" y="2933700"/>
                  <a:pt x="1689100" y="2802467"/>
                </a:cubicBezTo>
                <a:cubicBezTo>
                  <a:pt x="1758950" y="2671234"/>
                  <a:pt x="1820333" y="2516717"/>
                  <a:pt x="1879600" y="2345267"/>
                </a:cubicBezTo>
                <a:cubicBezTo>
                  <a:pt x="1938867" y="2173817"/>
                  <a:pt x="1991783" y="1979084"/>
                  <a:pt x="2044700" y="1773767"/>
                </a:cubicBezTo>
                <a:cubicBezTo>
                  <a:pt x="2097617" y="1568450"/>
                  <a:pt x="2144183" y="1322917"/>
                  <a:pt x="2197100" y="1113367"/>
                </a:cubicBezTo>
                <a:cubicBezTo>
                  <a:pt x="2250017" y="903817"/>
                  <a:pt x="2315633" y="666750"/>
                  <a:pt x="2362200" y="516467"/>
                </a:cubicBezTo>
                <a:cubicBezTo>
                  <a:pt x="2408767" y="366184"/>
                  <a:pt x="2436283" y="292100"/>
                  <a:pt x="2476500" y="211667"/>
                </a:cubicBezTo>
                <a:cubicBezTo>
                  <a:pt x="2516717" y="131234"/>
                  <a:pt x="2559050" y="63500"/>
                  <a:pt x="2603500" y="33867"/>
                </a:cubicBezTo>
                <a:cubicBezTo>
                  <a:pt x="2647950" y="4234"/>
                  <a:pt x="2698750" y="0"/>
                  <a:pt x="2743200" y="33867"/>
                </a:cubicBezTo>
                <a:cubicBezTo>
                  <a:pt x="2787650" y="67734"/>
                  <a:pt x="2817283" y="99484"/>
                  <a:pt x="2870200" y="237067"/>
                </a:cubicBezTo>
                <a:cubicBezTo>
                  <a:pt x="2923117" y="374650"/>
                  <a:pt x="2995083" y="620184"/>
                  <a:pt x="3060700" y="859367"/>
                </a:cubicBezTo>
                <a:cubicBezTo>
                  <a:pt x="3126317" y="1098550"/>
                  <a:pt x="3198283" y="1422400"/>
                  <a:pt x="3263900" y="1672167"/>
                </a:cubicBezTo>
                <a:cubicBezTo>
                  <a:pt x="3329517" y="1921934"/>
                  <a:pt x="3401483" y="2175934"/>
                  <a:pt x="3454400" y="2357967"/>
                </a:cubicBezTo>
                <a:cubicBezTo>
                  <a:pt x="3507317" y="2540000"/>
                  <a:pt x="3528483" y="2652184"/>
                  <a:pt x="3581400" y="2764367"/>
                </a:cubicBezTo>
                <a:cubicBezTo>
                  <a:pt x="3634317" y="2876550"/>
                  <a:pt x="3708400" y="2954867"/>
                  <a:pt x="3771900" y="3031067"/>
                </a:cubicBezTo>
                <a:cubicBezTo>
                  <a:pt x="3835400" y="3107267"/>
                  <a:pt x="3886200" y="3179234"/>
                  <a:pt x="3962400" y="3221567"/>
                </a:cubicBezTo>
                <a:cubicBezTo>
                  <a:pt x="4038600" y="3263900"/>
                  <a:pt x="4110567" y="3270250"/>
                  <a:pt x="4229100" y="3285067"/>
                </a:cubicBezTo>
                <a:cubicBezTo>
                  <a:pt x="4347633" y="3299884"/>
                  <a:pt x="4512733" y="3306234"/>
                  <a:pt x="4673600" y="3310467"/>
                </a:cubicBezTo>
                <a:cubicBezTo>
                  <a:pt x="4834467" y="3314700"/>
                  <a:pt x="5194300" y="3310467"/>
                  <a:pt x="5194300" y="3310467"/>
                </a:cubicBezTo>
                <a:lnTo>
                  <a:pt x="5245100" y="3310467"/>
                </a:lnTo>
              </a:path>
            </a:pathLst>
          </a:cu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805E44-AB3E-4AB9-9632-7D6434407531}"/>
              </a:ext>
            </a:extLst>
          </p:cNvPr>
          <p:cNvSpPr txBox="1"/>
          <p:nvPr/>
        </p:nvSpPr>
        <p:spPr>
          <a:xfrm>
            <a:off x="5788568" y="1035423"/>
            <a:ext cx="89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C9CC91-582E-4B45-896E-3F87D443A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983" y="3818719"/>
            <a:ext cx="4194035" cy="26175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3F9B23-EE27-4D54-B5E6-2A67D05CBB15}"/>
              </a:ext>
            </a:extLst>
          </p:cNvPr>
          <p:cNvSpPr txBox="1"/>
          <p:nvPr/>
        </p:nvSpPr>
        <p:spPr>
          <a:xfrm>
            <a:off x="7039425" y="1882356"/>
            <a:ext cx="1746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Stokes Raman Scatter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D8B4B0-2CAC-4A40-8132-8F0246C4E546}"/>
              </a:ext>
            </a:extLst>
          </p:cNvPr>
          <p:cNvSpPr txBox="1"/>
          <p:nvPr/>
        </p:nvSpPr>
        <p:spPr>
          <a:xfrm>
            <a:off x="7074646" y="1035423"/>
            <a:ext cx="213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Fluorescence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398FD2-A1C0-413A-BE0F-7814FF0B74E9}"/>
              </a:ext>
            </a:extLst>
          </p:cNvPr>
          <p:cNvSpPr txBox="1"/>
          <p:nvPr/>
        </p:nvSpPr>
        <p:spPr>
          <a:xfrm>
            <a:off x="7787302" y="4885102"/>
            <a:ext cx="226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Stokes</a:t>
            </a:r>
          </a:p>
          <a:p>
            <a:r>
              <a:rPr lang="en-US" dirty="0"/>
              <a:t>Raman </a:t>
            </a:r>
          </a:p>
          <a:p>
            <a:r>
              <a:rPr lang="en-US" dirty="0"/>
              <a:t>Spectrum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48714A-6854-4E78-91FA-04A415F325E3}"/>
              </a:ext>
            </a:extLst>
          </p:cNvPr>
          <p:cNvSpPr txBox="1"/>
          <p:nvPr/>
        </p:nvSpPr>
        <p:spPr>
          <a:xfrm>
            <a:off x="5194960" y="3778586"/>
            <a:ext cx="267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00000"/>
                </a:solidFill>
              </a:rPr>
              <a:t>Raman + Fluorescence</a:t>
            </a:r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7455F3AD-6771-4D66-A48D-FAA1DB09DDB7}"/>
              </a:ext>
            </a:extLst>
          </p:cNvPr>
          <p:cNvSpPr/>
          <p:nvPr/>
        </p:nvSpPr>
        <p:spPr>
          <a:xfrm>
            <a:off x="4997192" y="4434183"/>
            <a:ext cx="395535" cy="1635902"/>
          </a:xfrm>
          <a:custGeom>
            <a:avLst/>
            <a:gdLst>
              <a:gd name="connsiteX0" fmla="*/ 0 w 5245100"/>
              <a:gd name="connsiteY0" fmla="*/ 3297767 h 3314700"/>
              <a:gd name="connsiteX1" fmla="*/ 279400 w 5245100"/>
              <a:gd name="connsiteY1" fmla="*/ 3297767 h 3314700"/>
              <a:gd name="connsiteX2" fmla="*/ 558800 w 5245100"/>
              <a:gd name="connsiteY2" fmla="*/ 3297767 h 3314700"/>
              <a:gd name="connsiteX3" fmla="*/ 838200 w 5245100"/>
              <a:gd name="connsiteY3" fmla="*/ 3297767 h 3314700"/>
              <a:gd name="connsiteX4" fmla="*/ 1143000 w 5245100"/>
              <a:gd name="connsiteY4" fmla="*/ 3272367 h 3314700"/>
              <a:gd name="connsiteX5" fmla="*/ 1460500 w 5245100"/>
              <a:gd name="connsiteY5" fmla="*/ 3132667 h 3314700"/>
              <a:gd name="connsiteX6" fmla="*/ 1689100 w 5245100"/>
              <a:gd name="connsiteY6" fmla="*/ 2802467 h 3314700"/>
              <a:gd name="connsiteX7" fmla="*/ 1879600 w 5245100"/>
              <a:gd name="connsiteY7" fmla="*/ 2345267 h 3314700"/>
              <a:gd name="connsiteX8" fmla="*/ 2044700 w 5245100"/>
              <a:gd name="connsiteY8" fmla="*/ 1773767 h 3314700"/>
              <a:gd name="connsiteX9" fmla="*/ 2197100 w 5245100"/>
              <a:gd name="connsiteY9" fmla="*/ 1113367 h 3314700"/>
              <a:gd name="connsiteX10" fmla="*/ 2362200 w 5245100"/>
              <a:gd name="connsiteY10" fmla="*/ 516467 h 3314700"/>
              <a:gd name="connsiteX11" fmla="*/ 2476500 w 5245100"/>
              <a:gd name="connsiteY11" fmla="*/ 211667 h 3314700"/>
              <a:gd name="connsiteX12" fmla="*/ 2603500 w 5245100"/>
              <a:gd name="connsiteY12" fmla="*/ 33867 h 3314700"/>
              <a:gd name="connsiteX13" fmla="*/ 2743200 w 5245100"/>
              <a:gd name="connsiteY13" fmla="*/ 33867 h 3314700"/>
              <a:gd name="connsiteX14" fmla="*/ 2870200 w 5245100"/>
              <a:gd name="connsiteY14" fmla="*/ 237067 h 3314700"/>
              <a:gd name="connsiteX15" fmla="*/ 3060700 w 5245100"/>
              <a:gd name="connsiteY15" fmla="*/ 859367 h 3314700"/>
              <a:gd name="connsiteX16" fmla="*/ 3263900 w 5245100"/>
              <a:gd name="connsiteY16" fmla="*/ 1672167 h 3314700"/>
              <a:gd name="connsiteX17" fmla="*/ 3454400 w 5245100"/>
              <a:gd name="connsiteY17" fmla="*/ 2357967 h 3314700"/>
              <a:gd name="connsiteX18" fmla="*/ 3581400 w 5245100"/>
              <a:gd name="connsiteY18" fmla="*/ 2764367 h 3314700"/>
              <a:gd name="connsiteX19" fmla="*/ 3771900 w 5245100"/>
              <a:gd name="connsiteY19" fmla="*/ 3031067 h 3314700"/>
              <a:gd name="connsiteX20" fmla="*/ 3962400 w 5245100"/>
              <a:gd name="connsiteY20" fmla="*/ 3221567 h 3314700"/>
              <a:gd name="connsiteX21" fmla="*/ 4229100 w 5245100"/>
              <a:gd name="connsiteY21" fmla="*/ 3285067 h 3314700"/>
              <a:gd name="connsiteX22" fmla="*/ 4673600 w 5245100"/>
              <a:gd name="connsiteY22" fmla="*/ 3310467 h 3314700"/>
              <a:gd name="connsiteX23" fmla="*/ 5194300 w 5245100"/>
              <a:gd name="connsiteY23" fmla="*/ 3310467 h 3314700"/>
              <a:gd name="connsiteX24" fmla="*/ 5245100 w 5245100"/>
              <a:gd name="connsiteY24" fmla="*/ 3310467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45100" h="3314700">
                <a:moveTo>
                  <a:pt x="0" y="3297767"/>
                </a:moveTo>
                <a:lnTo>
                  <a:pt x="279400" y="3297767"/>
                </a:lnTo>
                <a:lnTo>
                  <a:pt x="558800" y="3297767"/>
                </a:lnTo>
                <a:cubicBezTo>
                  <a:pt x="651933" y="3297767"/>
                  <a:pt x="740833" y="3302000"/>
                  <a:pt x="838200" y="3297767"/>
                </a:cubicBezTo>
                <a:cubicBezTo>
                  <a:pt x="935567" y="3293534"/>
                  <a:pt x="1039283" y="3299884"/>
                  <a:pt x="1143000" y="3272367"/>
                </a:cubicBezTo>
                <a:cubicBezTo>
                  <a:pt x="1246717" y="3244850"/>
                  <a:pt x="1369483" y="3210984"/>
                  <a:pt x="1460500" y="3132667"/>
                </a:cubicBezTo>
                <a:cubicBezTo>
                  <a:pt x="1551517" y="3054350"/>
                  <a:pt x="1619250" y="2933700"/>
                  <a:pt x="1689100" y="2802467"/>
                </a:cubicBezTo>
                <a:cubicBezTo>
                  <a:pt x="1758950" y="2671234"/>
                  <a:pt x="1820333" y="2516717"/>
                  <a:pt x="1879600" y="2345267"/>
                </a:cubicBezTo>
                <a:cubicBezTo>
                  <a:pt x="1938867" y="2173817"/>
                  <a:pt x="1991783" y="1979084"/>
                  <a:pt x="2044700" y="1773767"/>
                </a:cubicBezTo>
                <a:cubicBezTo>
                  <a:pt x="2097617" y="1568450"/>
                  <a:pt x="2144183" y="1322917"/>
                  <a:pt x="2197100" y="1113367"/>
                </a:cubicBezTo>
                <a:cubicBezTo>
                  <a:pt x="2250017" y="903817"/>
                  <a:pt x="2315633" y="666750"/>
                  <a:pt x="2362200" y="516467"/>
                </a:cubicBezTo>
                <a:cubicBezTo>
                  <a:pt x="2408767" y="366184"/>
                  <a:pt x="2436283" y="292100"/>
                  <a:pt x="2476500" y="211667"/>
                </a:cubicBezTo>
                <a:cubicBezTo>
                  <a:pt x="2516717" y="131234"/>
                  <a:pt x="2559050" y="63500"/>
                  <a:pt x="2603500" y="33867"/>
                </a:cubicBezTo>
                <a:cubicBezTo>
                  <a:pt x="2647950" y="4234"/>
                  <a:pt x="2698750" y="0"/>
                  <a:pt x="2743200" y="33867"/>
                </a:cubicBezTo>
                <a:cubicBezTo>
                  <a:pt x="2787650" y="67734"/>
                  <a:pt x="2817283" y="99484"/>
                  <a:pt x="2870200" y="237067"/>
                </a:cubicBezTo>
                <a:cubicBezTo>
                  <a:pt x="2923117" y="374650"/>
                  <a:pt x="2995083" y="620184"/>
                  <a:pt x="3060700" y="859367"/>
                </a:cubicBezTo>
                <a:cubicBezTo>
                  <a:pt x="3126317" y="1098550"/>
                  <a:pt x="3198283" y="1422400"/>
                  <a:pt x="3263900" y="1672167"/>
                </a:cubicBezTo>
                <a:cubicBezTo>
                  <a:pt x="3329517" y="1921934"/>
                  <a:pt x="3401483" y="2175934"/>
                  <a:pt x="3454400" y="2357967"/>
                </a:cubicBezTo>
                <a:cubicBezTo>
                  <a:pt x="3507317" y="2540000"/>
                  <a:pt x="3528483" y="2652184"/>
                  <a:pt x="3581400" y="2764367"/>
                </a:cubicBezTo>
                <a:cubicBezTo>
                  <a:pt x="3634317" y="2876550"/>
                  <a:pt x="3708400" y="2954867"/>
                  <a:pt x="3771900" y="3031067"/>
                </a:cubicBezTo>
                <a:cubicBezTo>
                  <a:pt x="3835400" y="3107267"/>
                  <a:pt x="3886200" y="3179234"/>
                  <a:pt x="3962400" y="3221567"/>
                </a:cubicBezTo>
                <a:cubicBezTo>
                  <a:pt x="4038600" y="3263900"/>
                  <a:pt x="4110567" y="3270250"/>
                  <a:pt x="4229100" y="3285067"/>
                </a:cubicBezTo>
                <a:cubicBezTo>
                  <a:pt x="4347633" y="3299884"/>
                  <a:pt x="4512733" y="3306234"/>
                  <a:pt x="4673600" y="3310467"/>
                </a:cubicBezTo>
                <a:cubicBezTo>
                  <a:pt x="4834467" y="3314700"/>
                  <a:pt x="5194300" y="3310467"/>
                  <a:pt x="5194300" y="3310467"/>
                </a:cubicBezTo>
                <a:lnTo>
                  <a:pt x="5245100" y="3310467"/>
                </a:lnTo>
              </a:path>
            </a:pathLst>
          </a:custGeom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71D654-2F90-4600-9675-6BB514906876}"/>
              </a:ext>
            </a:extLst>
          </p:cNvPr>
          <p:cNvSpPr txBox="1"/>
          <p:nvPr/>
        </p:nvSpPr>
        <p:spPr>
          <a:xfrm>
            <a:off x="4456173" y="5551291"/>
            <a:ext cx="84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  <a:latin typeface="Symbol" panose="05050102010706020507" pitchFamily="18" charset="2"/>
              </a:rPr>
              <a:t>l</a:t>
            </a:r>
            <a:r>
              <a:rPr lang="en-US" sz="2800" baseline="-25000" dirty="0" err="1">
                <a:solidFill>
                  <a:srgbClr val="008000"/>
                </a:solidFill>
              </a:rPr>
              <a:t>ex</a:t>
            </a:r>
            <a:endParaRPr lang="en-US" sz="2800" baseline="-25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1" grpId="0" animBg="1"/>
      <p:bldP spid="22" grpId="0"/>
      <p:bldP spid="23" grpId="0" animBg="1"/>
      <p:bldP spid="24" grpId="0"/>
      <p:bldP spid="28" grpId="0"/>
      <p:bldP spid="29" grpId="0"/>
      <p:bldP spid="30" grpId="0"/>
      <p:bldP spid="31" grpId="0"/>
      <p:bldP spid="32" grpId="0" animBg="1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5A52A6-DEBE-4A18-87DF-E3E2B079C18C}"/>
              </a:ext>
            </a:extLst>
          </p:cNvPr>
          <p:cNvGrpSpPr/>
          <p:nvPr/>
        </p:nvGrpSpPr>
        <p:grpSpPr>
          <a:xfrm>
            <a:off x="232224" y="2100156"/>
            <a:ext cx="4194035" cy="2657687"/>
            <a:chOff x="2617418" y="1147318"/>
            <a:chExt cx="4194035" cy="26576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F59530-10E4-4180-B8C5-7D9B42AE9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7418" y="1187451"/>
              <a:ext cx="4194035" cy="26175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80D58A-645E-48DF-B72E-36907457EF05}"/>
                </a:ext>
              </a:extLst>
            </p:cNvPr>
            <p:cNvSpPr txBox="1"/>
            <p:nvPr/>
          </p:nvSpPr>
          <p:spPr>
            <a:xfrm>
              <a:off x="5208839" y="2199162"/>
              <a:ext cx="13816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Stokes Raman Spectrum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F3AF5C-1D1B-4356-8618-2B93E495C6B7}"/>
                </a:ext>
              </a:extLst>
            </p:cNvPr>
            <p:cNvSpPr txBox="1"/>
            <p:nvPr/>
          </p:nvSpPr>
          <p:spPr>
            <a:xfrm>
              <a:off x="3055395" y="1147318"/>
              <a:ext cx="2672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00000"/>
                  </a:solidFill>
                </a:rPr>
                <a:t>Raman + Fluorescence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9B98D-C8D4-4BC0-96BE-7EE7FE9EA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9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Avoiding Fluorescence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6840CB-1067-4BC7-89BC-9923D719D203}"/>
              </a:ext>
            </a:extLst>
          </p:cNvPr>
          <p:cNvSpPr/>
          <p:nvPr/>
        </p:nvSpPr>
        <p:spPr>
          <a:xfrm>
            <a:off x="4731058" y="925298"/>
            <a:ext cx="441294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Use non-resonant Raman</a:t>
            </a:r>
          </a:p>
          <a:p>
            <a:pPr marL="687387" lvl="1">
              <a:spcAft>
                <a:spcPts val="600"/>
              </a:spcAft>
            </a:pPr>
            <a:r>
              <a:rPr lang="en-US" sz="2200" dirty="0"/>
              <a:t>-Sub-Band Gap light</a:t>
            </a:r>
          </a:p>
          <a:p>
            <a:pPr marL="687387" lvl="1">
              <a:spcAft>
                <a:spcPts val="1800"/>
              </a:spcAft>
            </a:pPr>
            <a:r>
              <a:rPr lang="en-US" sz="2200" dirty="0"/>
              <a:t>-Red or </a:t>
            </a:r>
            <a:r>
              <a:rPr lang="en-US" sz="2200" dirty="0" err="1"/>
              <a:t>nearIR</a:t>
            </a:r>
            <a:r>
              <a:rPr lang="en-US" sz="2200" dirty="0"/>
              <a:t> laser</a:t>
            </a:r>
          </a:p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Temporal Gating</a:t>
            </a:r>
          </a:p>
          <a:p>
            <a:pPr marL="687387" lvl="1">
              <a:spcAft>
                <a:spcPts val="600"/>
              </a:spcAft>
            </a:pPr>
            <a:r>
              <a:rPr lang="en-US" sz="2200" dirty="0"/>
              <a:t>-Raman is fast (&lt;</a:t>
            </a:r>
            <a:r>
              <a:rPr lang="en-US" sz="2200" dirty="0" err="1"/>
              <a:t>ps</a:t>
            </a:r>
            <a:r>
              <a:rPr lang="en-US" sz="2200" dirty="0"/>
              <a:t>)</a:t>
            </a:r>
          </a:p>
          <a:p>
            <a:pPr marL="687387" lvl="1">
              <a:spcAft>
                <a:spcPts val="1800"/>
              </a:spcAft>
            </a:pPr>
            <a:r>
              <a:rPr lang="en-US" sz="2200" dirty="0"/>
              <a:t>-Emission is “slow” (&gt; </a:t>
            </a:r>
            <a:r>
              <a:rPr lang="en-US" sz="2200" dirty="0" err="1"/>
              <a:t>ps</a:t>
            </a:r>
            <a:r>
              <a:rPr lang="en-US" sz="2200" dirty="0"/>
              <a:t>)</a:t>
            </a:r>
          </a:p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Anti-stokes Raman Spectroscopy</a:t>
            </a:r>
          </a:p>
          <a:p>
            <a:pPr marL="687387" lvl="1">
              <a:spcAft>
                <a:spcPts val="1800"/>
              </a:spcAft>
            </a:pPr>
            <a:r>
              <a:rPr lang="en-US" sz="2200" dirty="0"/>
              <a:t>-Emission is “always” stokes</a:t>
            </a:r>
          </a:p>
          <a:p>
            <a:pPr marL="342900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Polarization</a:t>
            </a:r>
          </a:p>
          <a:p>
            <a:pPr marL="687387" lvl="1">
              <a:spcAft>
                <a:spcPts val="600"/>
              </a:spcAft>
            </a:pPr>
            <a:r>
              <a:rPr lang="en-US" sz="2200" dirty="0"/>
              <a:t>-Emission if usually isotropic</a:t>
            </a:r>
          </a:p>
          <a:p>
            <a:pPr marL="687387" lvl="1">
              <a:spcAft>
                <a:spcPts val="600"/>
              </a:spcAft>
            </a:pPr>
            <a:r>
              <a:rPr lang="en-US" sz="2200" dirty="0"/>
              <a:t>-Scattering is polarized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91F047-B217-48DD-B4D1-33C470832B3F}"/>
              </a:ext>
            </a:extLst>
          </p:cNvPr>
          <p:cNvSpPr/>
          <p:nvPr/>
        </p:nvSpPr>
        <p:spPr>
          <a:xfrm>
            <a:off x="472433" y="2819400"/>
            <a:ext cx="395535" cy="1635902"/>
          </a:xfrm>
          <a:custGeom>
            <a:avLst/>
            <a:gdLst>
              <a:gd name="connsiteX0" fmla="*/ 0 w 5245100"/>
              <a:gd name="connsiteY0" fmla="*/ 3297767 h 3314700"/>
              <a:gd name="connsiteX1" fmla="*/ 279400 w 5245100"/>
              <a:gd name="connsiteY1" fmla="*/ 3297767 h 3314700"/>
              <a:gd name="connsiteX2" fmla="*/ 558800 w 5245100"/>
              <a:gd name="connsiteY2" fmla="*/ 3297767 h 3314700"/>
              <a:gd name="connsiteX3" fmla="*/ 838200 w 5245100"/>
              <a:gd name="connsiteY3" fmla="*/ 3297767 h 3314700"/>
              <a:gd name="connsiteX4" fmla="*/ 1143000 w 5245100"/>
              <a:gd name="connsiteY4" fmla="*/ 3272367 h 3314700"/>
              <a:gd name="connsiteX5" fmla="*/ 1460500 w 5245100"/>
              <a:gd name="connsiteY5" fmla="*/ 3132667 h 3314700"/>
              <a:gd name="connsiteX6" fmla="*/ 1689100 w 5245100"/>
              <a:gd name="connsiteY6" fmla="*/ 2802467 h 3314700"/>
              <a:gd name="connsiteX7" fmla="*/ 1879600 w 5245100"/>
              <a:gd name="connsiteY7" fmla="*/ 2345267 h 3314700"/>
              <a:gd name="connsiteX8" fmla="*/ 2044700 w 5245100"/>
              <a:gd name="connsiteY8" fmla="*/ 1773767 h 3314700"/>
              <a:gd name="connsiteX9" fmla="*/ 2197100 w 5245100"/>
              <a:gd name="connsiteY9" fmla="*/ 1113367 h 3314700"/>
              <a:gd name="connsiteX10" fmla="*/ 2362200 w 5245100"/>
              <a:gd name="connsiteY10" fmla="*/ 516467 h 3314700"/>
              <a:gd name="connsiteX11" fmla="*/ 2476500 w 5245100"/>
              <a:gd name="connsiteY11" fmla="*/ 211667 h 3314700"/>
              <a:gd name="connsiteX12" fmla="*/ 2603500 w 5245100"/>
              <a:gd name="connsiteY12" fmla="*/ 33867 h 3314700"/>
              <a:gd name="connsiteX13" fmla="*/ 2743200 w 5245100"/>
              <a:gd name="connsiteY13" fmla="*/ 33867 h 3314700"/>
              <a:gd name="connsiteX14" fmla="*/ 2870200 w 5245100"/>
              <a:gd name="connsiteY14" fmla="*/ 237067 h 3314700"/>
              <a:gd name="connsiteX15" fmla="*/ 3060700 w 5245100"/>
              <a:gd name="connsiteY15" fmla="*/ 859367 h 3314700"/>
              <a:gd name="connsiteX16" fmla="*/ 3263900 w 5245100"/>
              <a:gd name="connsiteY16" fmla="*/ 1672167 h 3314700"/>
              <a:gd name="connsiteX17" fmla="*/ 3454400 w 5245100"/>
              <a:gd name="connsiteY17" fmla="*/ 2357967 h 3314700"/>
              <a:gd name="connsiteX18" fmla="*/ 3581400 w 5245100"/>
              <a:gd name="connsiteY18" fmla="*/ 2764367 h 3314700"/>
              <a:gd name="connsiteX19" fmla="*/ 3771900 w 5245100"/>
              <a:gd name="connsiteY19" fmla="*/ 3031067 h 3314700"/>
              <a:gd name="connsiteX20" fmla="*/ 3962400 w 5245100"/>
              <a:gd name="connsiteY20" fmla="*/ 3221567 h 3314700"/>
              <a:gd name="connsiteX21" fmla="*/ 4229100 w 5245100"/>
              <a:gd name="connsiteY21" fmla="*/ 3285067 h 3314700"/>
              <a:gd name="connsiteX22" fmla="*/ 4673600 w 5245100"/>
              <a:gd name="connsiteY22" fmla="*/ 3310467 h 3314700"/>
              <a:gd name="connsiteX23" fmla="*/ 5194300 w 5245100"/>
              <a:gd name="connsiteY23" fmla="*/ 3310467 h 3314700"/>
              <a:gd name="connsiteX24" fmla="*/ 5245100 w 5245100"/>
              <a:gd name="connsiteY24" fmla="*/ 3310467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45100" h="3314700">
                <a:moveTo>
                  <a:pt x="0" y="3297767"/>
                </a:moveTo>
                <a:lnTo>
                  <a:pt x="279400" y="3297767"/>
                </a:lnTo>
                <a:lnTo>
                  <a:pt x="558800" y="3297767"/>
                </a:lnTo>
                <a:cubicBezTo>
                  <a:pt x="651933" y="3297767"/>
                  <a:pt x="740833" y="3302000"/>
                  <a:pt x="838200" y="3297767"/>
                </a:cubicBezTo>
                <a:cubicBezTo>
                  <a:pt x="935567" y="3293534"/>
                  <a:pt x="1039283" y="3299884"/>
                  <a:pt x="1143000" y="3272367"/>
                </a:cubicBezTo>
                <a:cubicBezTo>
                  <a:pt x="1246717" y="3244850"/>
                  <a:pt x="1369483" y="3210984"/>
                  <a:pt x="1460500" y="3132667"/>
                </a:cubicBezTo>
                <a:cubicBezTo>
                  <a:pt x="1551517" y="3054350"/>
                  <a:pt x="1619250" y="2933700"/>
                  <a:pt x="1689100" y="2802467"/>
                </a:cubicBezTo>
                <a:cubicBezTo>
                  <a:pt x="1758950" y="2671234"/>
                  <a:pt x="1820333" y="2516717"/>
                  <a:pt x="1879600" y="2345267"/>
                </a:cubicBezTo>
                <a:cubicBezTo>
                  <a:pt x="1938867" y="2173817"/>
                  <a:pt x="1991783" y="1979084"/>
                  <a:pt x="2044700" y="1773767"/>
                </a:cubicBezTo>
                <a:cubicBezTo>
                  <a:pt x="2097617" y="1568450"/>
                  <a:pt x="2144183" y="1322917"/>
                  <a:pt x="2197100" y="1113367"/>
                </a:cubicBezTo>
                <a:cubicBezTo>
                  <a:pt x="2250017" y="903817"/>
                  <a:pt x="2315633" y="666750"/>
                  <a:pt x="2362200" y="516467"/>
                </a:cubicBezTo>
                <a:cubicBezTo>
                  <a:pt x="2408767" y="366184"/>
                  <a:pt x="2436283" y="292100"/>
                  <a:pt x="2476500" y="211667"/>
                </a:cubicBezTo>
                <a:cubicBezTo>
                  <a:pt x="2516717" y="131234"/>
                  <a:pt x="2559050" y="63500"/>
                  <a:pt x="2603500" y="33867"/>
                </a:cubicBezTo>
                <a:cubicBezTo>
                  <a:pt x="2647950" y="4234"/>
                  <a:pt x="2698750" y="0"/>
                  <a:pt x="2743200" y="33867"/>
                </a:cubicBezTo>
                <a:cubicBezTo>
                  <a:pt x="2787650" y="67734"/>
                  <a:pt x="2817283" y="99484"/>
                  <a:pt x="2870200" y="237067"/>
                </a:cubicBezTo>
                <a:cubicBezTo>
                  <a:pt x="2923117" y="374650"/>
                  <a:pt x="2995083" y="620184"/>
                  <a:pt x="3060700" y="859367"/>
                </a:cubicBezTo>
                <a:cubicBezTo>
                  <a:pt x="3126317" y="1098550"/>
                  <a:pt x="3198283" y="1422400"/>
                  <a:pt x="3263900" y="1672167"/>
                </a:cubicBezTo>
                <a:cubicBezTo>
                  <a:pt x="3329517" y="1921934"/>
                  <a:pt x="3401483" y="2175934"/>
                  <a:pt x="3454400" y="2357967"/>
                </a:cubicBezTo>
                <a:cubicBezTo>
                  <a:pt x="3507317" y="2540000"/>
                  <a:pt x="3528483" y="2652184"/>
                  <a:pt x="3581400" y="2764367"/>
                </a:cubicBezTo>
                <a:cubicBezTo>
                  <a:pt x="3634317" y="2876550"/>
                  <a:pt x="3708400" y="2954867"/>
                  <a:pt x="3771900" y="3031067"/>
                </a:cubicBezTo>
                <a:cubicBezTo>
                  <a:pt x="3835400" y="3107267"/>
                  <a:pt x="3886200" y="3179234"/>
                  <a:pt x="3962400" y="3221567"/>
                </a:cubicBezTo>
                <a:cubicBezTo>
                  <a:pt x="4038600" y="3263900"/>
                  <a:pt x="4110567" y="3270250"/>
                  <a:pt x="4229100" y="3285067"/>
                </a:cubicBezTo>
                <a:cubicBezTo>
                  <a:pt x="4347633" y="3299884"/>
                  <a:pt x="4512733" y="3306234"/>
                  <a:pt x="4673600" y="3310467"/>
                </a:cubicBezTo>
                <a:cubicBezTo>
                  <a:pt x="4834467" y="3314700"/>
                  <a:pt x="5194300" y="3310467"/>
                  <a:pt x="5194300" y="3310467"/>
                </a:cubicBezTo>
                <a:lnTo>
                  <a:pt x="5245100" y="3310467"/>
                </a:lnTo>
              </a:path>
            </a:pathLst>
          </a:custGeom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5212A2-43C6-4B5A-9AA6-2356C0B3AD4D}"/>
              </a:ext>
            </a:extLst>
          </p:cNvPr>
          <p:cNvSpPr txBox="1"/>
          <p:nvPr/>
        </p:nvSpPr>
        <p:spPr>
          <a:xfrm>
            <a:off x="159649" y="4193692"/>
            <a:ext cx="84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  <a:latin typeface="Symbol" panose="05050102010706020507" pitchFamily="18" charset="2"/>
              </a:rPr>
              <a:t>l</a:t>
            </a:r>
            <a:r>
              <a:rPr lang="en-US" sz="2800" baseline="-25000" dirty="0" err="1">
                <a:solidFill>
                  <a:srgbClr val="008000"/>
                </a:solidFill>
              </a:rPr>
              <a:t>ex</a:t>
            </a:r>
            <a:endParaRPr lang="en-US" sz="2800" baseline="-25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756990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825" y="3027594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42900" y="4147484"/>
            <a:ext cx="37719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/>
              <a:t>Procedure</a:t>
            </a:r>
          </a:p>
          <a:p>
            <a:pPr marL="228600">
              <a:spcAft>
                <a:spcPts val="1000"/>
              </a:spcAft>
            </a:pPr>
            <a:r>
              <a:rPr lang="en-US" sz="2000" dirty="0"/>
              <a:t>Step 1:  Prepare a sample</a:t>
            </a:r>
          </a:p>
          <a:p>
            <a:pPr marL="228600">
              <a:spcAft>
                <a:spcPts val="1000"/>
              </a:spcAft>
            </a:pPr>
            <a:r>
              <a:rPr lang="en-US" sz="2000" dirty="0"/>
              <a:t>Step 2:  ???</a:t>
            </a:r>
          </a:p>
          <a:p>
            <a:pPr marL="228600">
              <a:spcAft>
                <a:spcPts val="1000"/>
              </a:spcAft>
            </a:pPr>
            <a:r>
              <a:rPr lang="en-US" sz="2000" dirty="0"/>
              <a:t>Step 3:  Obtain spectra (Profit!)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917575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996" y="3366469"/>
            <a:ext cx="2221382" cy="129987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8F40E-EDAC-4E75-93E1-6BA38CC8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0AC809-A718-4B35-ACF4-51CEE85E0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0841A7-C45E-4EA3-AF3A-22FB16EC01EF}"/>
              </a:ext>
            </a:extLst>
          </p:cNvPr>
          <p:cNvGrpSpPr/>
          <p:nvPr/>
        </p:nvGrpSpPr>
        <p:grpSpPr>
          <a:xfrm>
            <a:off x="814005" y="912662"/>
            <a:ext cx="7772400" cy="3695700"/>
            <a:chOff x="814005" y="912662"/>
            <a:chExt cx="7772400" cy="36957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CC4E93-4503-4959-9F5A-0D4647BC27DF}"/>
                </a:ext>
              </a:extLst>
            </p:cNvPr>
            <p:cNvGrpSpPr/>
            <p:nvPr/>
          </p:nvGrpSpPr>
          <p:grpSpPr>
            <a:xfrm>
              <a:off x="814005" y="912662"/>
              <a:ext cx="7772400" cy="3695700"/>
              <a:chOff x="806748" y="1337127"/>
              <a:chExt cx="7772400" cy="36957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B045428-8B75-4273-AD4F-08B396D1E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748" y="1337127"/>
                <a:ext cx="7772400" cy="369570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4999DEC-6301-4B2C-861A-A5845AB5B465}"/>
                  </a:ext>
                </a:extLst>
              </p:cNvPr>
              <p:cNvSpPr/>
              <p:nvPr/>
            </p:nvSpPr>
            <p:spPr>
              <a:xfrm>
                <a:off x="4692948" y="1955675"/>
                <a:ext cx="1323223" cy="5567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Detector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35CC9F-0BA3-4FAF-B288-3CF2798688B4}"/>
                </a:ext>
              </a:extLst>
            </p:cNvPr>
            <p:cNvSpPr/>
            <p:nvPr/>
          </p:nvSpPr>
          <p:spPr>
            <a:xfrm rot="16200000">
              <a:off x="697229" y="3360601"/>
              <a:ext cx="1192515" cy="388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Source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43EE5A-FF2A-4CC8-B9A2-12BBEEAC7028}"/>
              </a:ext>
            </a:extLst>
          </p:cNvPr>
          <p:cNvSpPr txBox="1"/>
          <p:nvPr/>
        </p:nvSpPr>
        <p:spPr>
          <a:xfrm>
            <a:off x="2766219" y="3516329"/>
            <a:ext cx="3611562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indent="-457200">
              <a:spcAft>
                <a:spcPts val="1000"/>
              </a:spcAft>
            </a:pPr>
            <a:r>
              <a:rPr lang="en-US" sz="2400" dirty="0"/>
              <a:t>1)  Light source 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2) Sample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3) Wavelength Selector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4)  Detector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5)  Filters, Slits, Polarizers</a:t>
            </a:r>
          </a:p>
        </p:txBody>
      </p:sp>
    </p:spTree>
    <p:extLst>
      <p:ext uri="{BB962C8B-B14F-4D97-AF65-F5344CB8AC3E}">
        <p14:creationId xmlns:p14="http://schemas.microsoft.com/office/powerpoint/2010/main" val="262023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90696018-DA59-49E6-B0B5-FDD4B4E12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073FC5-02C5-4E5B-8DF4-10B40017E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651069-9585-4BFA-BDB7-89CE7E94D919}"/>
              </a:ext>
            </a:extLst>
          </p:cNvPr>
          <p:cNvGrpSpPr/>
          <p:nvPr/>
        </p:nvGrpSpPr>
        <p:grpSpPr>
          <a:xfrm>
            <a:off x="4904201" y="460375"/>
            <a:ext cx="3969774" cy="3180010"/>
            <a:chOff x="1099522" y="963819"/>
            <a:chExt cx="3182805" cy="2549604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571DA16-C5BC-4C61-8645-F4B5533B9C84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A2AB7A-6DEC-4A43-AE5F-5243B366C671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5E8B23-4658-4566-B7E5-768C692ED517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942174-8176-437F-A316-1DC550F33D8B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D2EE1F-9A62-4AE0-916D-264BCBE63460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64C986-71AA-4A87-BB01-A271991805A1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4AE786E4-9750-4B31-8F16-06150236FFF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798E638E-68DA-49D4-A74D-FC3F6A400160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1E5F0ED-4786-4186-8A5B-FC2CBFB162CA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AEF13C3B-FF21-4976-B115-5BF285A73369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191195-B4F3-4E86-BCA2-793CE7C58181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D9349B-0312-43DD-B3CD-80BB77FED859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198E5A69-6509-463E-8D1A-03D2BCC25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409E2-1B1B-4693-BE14-29D7BF82CBB5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69FA848-B8D3-44FB-AE24-C2FD2C3CBAEB}"/>
              </a:ext>
            </a:extLst>
          </p:cNvPr>
          <p:cNvSpPr/>
          <p:nvPr/>
        </p:nvSpPr>
        <p:spPr>
          <a:xfrm>
            <a:off x="270025" y="528868"/>
            <a:ext cx="46260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463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Ideal</a:t>
            </a:r>
          </a:p>
          <a:p>
            <a:pPr marL="687388" lvl="1">
              <a:spcAft>
                <a:spcPts val="600"/>
              </a:spcAft>
            </a:pPr>
            <a:r>
              <a:rPr lang="en-US" sz="2200" dirty="0"/>
              <a:t>-Narrow bandwidth</a:t>
            </a:r>
          </a:p>
          <a:p>
            <a:pPr marL="687388" lvl="1">
              <a:spcAft>
                <a:spcPts val="1200"/>
              </a:spcAft>
            </a:pPr>
            <a:r>
              <a:rPr lang="en-US" sz="2200" dirty="0"/>
              <a:t>-High intensity</a:t>
            </a:r>
          </a:p>
          <a:p>
            <a:pPr marL="398463" indent="-1682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Theoretically could be any light source + </a:t>
            </a:r>
            <a:r>
              <a:rPr lang="en-US" sz="2200" dirty="0" err="1"/>
              <a:t>monochrometer</a:t>
            </a:r>
            <a:r>
              <a:rPr lang="en-US" sz="2200" dirty="0"/>
              <a:t> or filter.</a:t>
            </a:r>
          </a:p>
          <a:p>
            <a:pPr marL="398463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Almost always a laser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83DEC-03C2-430A-A69D-D8090BE21407}"/>
              </a:ext>
            </a:extLst>
          </p:cNvPr>
          <p:cNvSpPr txBox="1"/>
          <p:nvPr/>
        </p:nvSpPr>
        <p:spPr>
          <a:xfrm>
            <a:off x="6033239" y="6202589"/>
            <a:ext cx="2002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Wavelength (nm)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5A766-C819-481D-8BE4-434C5001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70" y="4170099"/>
            <a:ext cx="3412485" cy="209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69D29-49A7-4FA2-B829-51DF0FCF7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206" y="4049309"/>
            <a:ext cx="2871041" cy="215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A55E6-439C-4F5C-9FAF-1F1B6AD0F0C8}"/>
              </a:ext>
            </a:extLst>
          </p:cNvPr>
          <p:cNvSpPr txBox="1"/>
          <p:nvPr/>
        </p:nvSpPr>
        <p:spPr>
          <a:xfrm>
            <a:off x="1211426" y="3601148"/>
            <a:ext cx="291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Argon Ion Laser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DE86B20-78BE-457D-82F3-60436ED8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077200" cy="52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9B548A3B-D694-4E61-87C3-F78DCCB76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5859463"/>
            <a:ext cx="7470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Why is the Sky blue?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29DF9-076D-4D1A-83B0-031FE0BF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32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90696018-DA59-49E6-B0B5-FDD4B4E12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073FC5-02C5-4E5B-8DF4-10B40017E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A5A6665-3A32-4E0E-956E-8EF147409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2129179"/>
            <a:ext cx="4277729" cy="2718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17A47-FBBA-4281-A0E6-BFE4FD646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71" y="1280659"/>
            <a:ext cx="3519714" cy="46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0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Detectors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946014" y="3885869"/>
            <a:ext cx="771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</a:rPr>
              <a:t>PMT</a:t>
            </a:r>
            <a:endParaRPr lang="en-US" sz="2400" dirty="0"/>
          </a:p>
        </p:txBody>
      </p:sp>
      <p:sp>
        <p:nvSpPr>
          <p:cNvPr id="92" name="TextBox 91"/>
          <p:cNvSpPr txBox="1"/>
          <p:nvPr/>
        </p:nvSpPr>
        <p:spPr>
          <a:xfrm>
            <a:off x="5017498" y="3310139"/>
            <a:ext cx="370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Full spectra detection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255852" y="3297077"/>
            <a:ext cx="370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Single </a:t>
            </a:r>
            <a:r>
              <a:rPr lang="en-US" sz="2400" b="1" u="sng" dirty="0">
                <a:latin typeface="Symbol" pitchFamily="18" charset="2"/>
              </a:rPr>
              <a:t>l </a:t>
            </a:r>
            <a:r>
              <a:rPr lang="en-US" sz="2400" b="1" u="sng" dirty="0"/>
              <a:t>detection</a:t>
            </a:r>
            <a:endParaRPr lang="en-US" dirty="0"/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0545" y="4495800"/>
            <a:ext cx="825361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Rectangle 94"/>
          <p:cNvSpPr/>
          <p:nvPr/>
        </p:nvSpPr>
        <p:spPr>
          <a:xfrm>
            <a:off x="686408" y="3888085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</a:rPr>
              <a:t>Diode</a:t>
            </a:r>
            <a:endParaRPr lang="en-US" sz="2400" dirty="0"/>
          </a:p>
        </p:txBody>
      </p:sp>
      <p:pic>
        <p:nvPicPr>
          <p:cNvPr id="142338" name="Picture 2" descr="http://www.thorlabs.com/images/TabImages/DET36A_AppSho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664" y="4445000"/>
            <a:ext cx="1384605" cy="2197100"/>
          </a:xfrm>
          <a:prstGeom prst="rect">
            <a:avLst/>
          </a:prstGeom>
          <a:noFill/>
        </p:spPr>
      </p:pic>
      <p:sp>
        <p:nvSpPr>
          <p:cNvPr id="97" name="Rectangle 96"/>
          <p:cNvSpPr/>
          <p:nvPr/>
        </p:nvSpPr>
        <p:spPr>
          <a:xfrm>
            <a:off x="5277057" y="3881513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</a:rPr>
              <a:t>CCD</a:t>
            </a:r>
            <a:endParaRPr lang="en-US" sz="2400" dirty="0"/>
          </a:p>
        </p:txBody>
      </p:sp>
      <p:sp>
        <p:nvSpPr>
          <p:cNvPr id="98" name="Rectangle 97"/>
          <p:cNvSpPr/>
          <p:nvPr/>
        </p:nvSpPr>
        <p:spPr>
          <a:xfrm>
            <a:off x="7024754" y="3883729"/>
            <a:ext cx="1772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</a:rPr>
              <a:t>Diode Array</a:t>
            </a:r>
            <a:endParaRPr lang="en-US" sz="2400" dirty="0"/>
          </a:p>
        </p:txBody>
      </p:sp>
      <p:pic>
        <p:nvPicPr>
          <p:cNvPr id="99" name="Picture 12" descr="lbnl_ch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470" y="4837150"/>
            <a:ext cx="1861276" cy="145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4" descr="http://www.x-scanimaging.com/images_1/XB8804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0998" y="4946114"/>
            <a:ext cx="2007870" cy="1204723"/>
          </a:xfrm>
          <a:prstGeom prst="rect">
            <a:avLst/>
          </a:prstGeom>
          <a:noFill/>
        </p:spPr>
      </p:pic>
      <p:grpSp>
        <p:nvGrpSpPr>
          <p:cNvPr id="3" name="Group 80"/>
          <p:cNvGrpSpPr/>
          <p:nvPr/>
        </p:nvGrpSpPr>
        <p:grpSpPr>
          <a:xfrm>
            <a:off x="255852" y="812295"/>
            <a:ext cx="5150295" cy="1716633"/>
            <a:chOff x="2890641" y="1405436"/>
            <a:chExt cx="5150295" cy="1716633"/>
          </a:xfrm>
        </p:grpSpPr>
        <p:pic>
          <p:nvPicPr>
            <p:cNvPr id="64" name="Picture 6" descr="https://www2.fin.ucar.edu/sites/default/files/u105/desktop-compute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947704" y="1445538"/>
              <a:ext cx="2093232" cy="1304782"/>
            </a:xfrm>
            <a:prstGeom prst="rect">
              <a:avLst/>
            </a:prstGeom>
            <a:noFill/>
          </p:spPr>
        </p:pic>
        <p:sp>
          <p:nvSpPr>
            <p:cNvPr id="72" name="TextBox 71"/>
            <p:cNvSpPr txBox="1"/>
            <p:nvPr/>
          </p:nvSpPr>
          <p:spPr>
            <a:xfrm>
              <a:off x="3146087" y="1826389"/>
              <a:ext cx="670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</a:t>
              </a:r>
              <a:r>
                <a:rPr lang="en-US" dirty="0" err="1">
                  <a:latin typeface="Symbol" pitchFamily="18" charset="2"/>
                </a:rPr>
                <a:t>n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82784" y="1405436"/>
              <a:ext cx="1767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89" name="Freeform 97"/>
            <p:cNvSpPr>
              <a:spLocks noChangeAspect="1"/>
            </p:cNvSpPr>
            <p:nvPr/>
          </p:nvSpPr>
          <p:spPr bwMode="auto">
            <a:xfrm rot="324265" flipH="1">
              <a:off x="2890641" y="2228153"/>
              <a:ext cx="1033051" cy="194556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354319" y="2044097"/>
              <a:ext cx="1727167" cy="418495"/>
            </a:xfrm>
            <a:custGeom>
              <a:avLst/>
              <a:gdLst>
                <a:gd name="connsiteX0" fmla="*/ 0 w 1436914"/>
                <a:gd name="connsiteY0" fmla="*/ 365276 h 418495"/>
                <a:gd name="connsiteX1" fmla="*/ 667657 w 1436914"/>
                <a:gd name="connsiteY1" fmla="*/ 365276 h 418495"/>
                <a:gd name="connsiteX2" fmla="*/ 1175657 w 1436914"/>
                <a:gd name="connsiteY2" fmla="*/ 45962 h 418495"/>
                <a:gd name="connsiteX3" fmla="*/ 1436914 w 1436914"/>
                <a:gd name="connsiteY3" fmla="*/ 89505 h 4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914" h="418495">
                  <a:moveTo>
                    <a:pt x="0" y="365276"/>
                  </a:moveTo>
                  <a:cubicBezTo>
                    <a:pt x="235857" y="391885"/>
                    <a:pt x="471714" y="418495"/>
                    <a:pt x="667657" y="365276"/>
                  </a:cubicBezTo>
                  <a:cubicBezTo>
                    <a:pt x="863600" y="312057"/>
                    <a:pt x="1047448" y="91924"/>
                    <a:pt x="1175657" y="45962"/>
                  </a:cubicBezTo>
                  <a:cubicBezTo>
                    <a:pt x="1303867" y="0"/>
                    <a:pt x="1370390" y="44752"/>
                    <a:pt x="1436914" y="89505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ube 75"/>
            <p:cNvSpPr/>
            <p:nvPr/>
          </p:nvSpPr>
          <p:spPr>
            <a:xfrm>
              <a:off x="4052872" y="1834229"/>
              <a:ext cx="613740" cy="880467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478566" y="2414183"/>
              <a:ext cx="1767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electrical signal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675067" y="811382"/>
            <a:ext cx="3468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buFont typeface="Arial" pitchFamily="34" charset="0"/>
              <a:buChar char="•"/>
              <a:defRPr/>
            </a:pPr>
            <a:r>
              <a:rPr lang="en-US" altLang="zh-TW" sz="2400" dirty="0"/>
              <a:t> high sensitivity</a:t>
            </a:r>
          </a:p>
          <a:p>
            <a:pPr marL="0" lvl="3">
              <a:buFont typeface="Arial" pitchFamily="34" charset="0"/>
              <a:buChar char="•"/>
              <a:defRPr/>
            </a:pPr>
            <a:r>
              <a:rPr lang="en-US" altLang="zh-TW" sz="2400" dirty="0"/>
              <a:t> high signal/noise </a:t>
            </a:r>
          </a:p>
          <a:p>
            <a:pPr marL="0" lvl="3">
              <a:buFont typeface="Arial" pitchFamily="34" charset="0"/>
              <a:buChar char="•"/>
              <a:defRPr/>
            </a:pPr>
            <a:r>
              <a:rPr lang="en-US" altLang="zh-TW" sz="2400" dirty="0"/>
              <a:t> constant response for </a:t>
            </a:r>
            <a:r>
              <a:rPr lang="el-GR" altLang="zh-TW" sz="2400" dirty="0">
                <a:cs typeface="Arial" charset="0"/>
              </a:rPr>
              <a:t>λ</a:t>
            </a:r>
            <a:r>
              <a:rPr lang="en-US" altLang="zh-TW" sz="2400" dirty="0"/>
              <a:t>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D6AD3-9B11-4CC8-B370-288B4E19FF86}"/>
              </a:ext>
            </a:extLst>
          </p:cNvPr>
          <p:cNvSpPr txBox="1"/>
          <p:nvPr/>
        </p:nvSpPr>
        <p:spPr>
          <a:xfrm>
            <a:off x="58057" y="2661932"/>
            <a:ext cx="890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Unusually the same as UV-Vis/Fluorescence Spectroscopy</a:t>
            </a:r>
          </a:p>
        </p:txBody>
      </p:sp>
    </p:spTree>
    <p:extLst>
      <p:ext uri="{BB962C8B-B14F-4D97-AF65-F5344CB8AC3E}">
        <p14:creationId xmlns:p14="http://schemas.microsoft.com/office/powerpoint/2010/main" val="958658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Image result for raman cuvette">
            <a:extLst>
              <a:ext uri="{FF2B5EF4-FFF2-40B4-BE49-F238E27FC236}">
                <a16:creationId xmlns:a16="http://schemas.microsoft.com/office/drawing/2014/main" id="{B0CAEB3B-F938-47E6-A9C3-E9472E3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78" y="887935"/>
            <a:ext cx="2155825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171F5-38A2-4EB0-A5EC-E3361DB09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Gas or Liquid Samples</a:t>
            </a:r>
          </a:p>
        </p:txBody>
      </p:sp>
      <p:pic>
        <p:nvPicPr>
          <p:cNvPr id="23554" name="Picture 2" descr="Related image">
            <a:extLst>
              <a:ext uri="{FF2B5EF4-FFF2-40B4-BE49-F238E27FC236}">
                <a16:creationId xmlns:a16="http://schemas.microsoft.com/office/drawing/2014/main" id="{D7730C15-B426-4C8C-B4E8-D9A5BE9F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6847"/>
            <a:ext cx="2402114" cy="19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4DE720-4525-426E-A083-F1C1E49E5943}"/>
              </a:ext>
            </a:extLst>
          </p:cNvPr>
          <p:cNvSpPr/>
          <p:nvPr/>
        </p:nvSpPr>
        <p:spPr>
          <a:xfrm>
            <a:off x="6887009" y="1127287"/>
            <a:ext cx="34689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altLang="zh-TW" sz="2400" dirty="0"/>
              <a:t> Cuvette</a:t>
            </a:r>
          </a:p>
          <a:p>
            <a:pPr marL="0" lvl="3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altLang="zh-TW" sz="2400" dirty="0"/>
              <a:t> Vial</a:t>
            </a:r>
          </a:p>
          <a:p>
            <a:pPr marL="0" lvl="3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altLang="zh-TW" sz="2400" dirty="0"/>
              <a:t> NMR Tube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9E64E-C2E1-42AE-B0A8-5EC793805161}"/>
              </a:ext>
            </a:extLst>
          </p:cNvPr>
          <p:cNvSpPr/>
          <p:nvPr/>
        </p:nvSpPr>
        <p:spPr>
          <a:xfrm>
            <a:off x="1658257" y="3253472"/>
            <a:ext cx="67709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sz="2400" dirty="0"/>
              <a:t>Transparent to visible and near IR light.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sz="2400" dirty="0"/>
              <a:t>Raman inactive: quartz, glass, some plastics.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sz="2400" dirty="0"/>
              <a:t>Test sample holder and solvent for Raman peaks.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altLang="en-US" sz="2400" dirty="0"/>
              <a:t>Unlike transmission IR, can be used with water.</a:t>
            </a:r>
          </a:p>
          <a:p>
            <a:pPr marL="457200"/>
            <a:r>
              <a:rPr lang="en-US" altLang="en-US" sz="2400" dirty="0"/>
              <a:t>-Water = weak Raman </a:t>
            </a:r>
            <a:r>
              <a:rPr lang="en-US" altLang="en-US" sz="2400" dirty="0" err="1"/>
              <a:t>scatterer</a:t>
            </a:r>
            <a:endParaRPr lang="en-US" altLang="en-US" sz="2400" dirty="0"/>
          </a:p>
          <a:p>
            <a:pPr marL="457200"/>
            <a:r>
              <a:rPr lang="en-US" altLang="en-US" sz="2400" dirty="0"/>
              <a:t>-Biologically relevant structures</a:t>
            </a:r>
          </a:p>
          <a:p>
            <a:endParaRPr lang="en-US" altLang="en-US" sz="2400" dirty="0"/>
          </a:p>
          <a:p>
            <a:endParaRPr lang="en-US" sz="2400" dirty="0"/>
          </a:p>
        </p:txBody>
      </p:sp>
      <p:pic>
        <p:nvPicPr>
          <p:cNvPr id="23560" name="Picture 8" descr="Image result for filled nmr tube">
            <a:extLst>
              <a:ext uri="{FF2B5EF4-FFF2-40B4-BE49-F238E27FC236}">
                <a16:creationId xmlns:a16="http://schemas.microsoft.com/office/drawing/2014/main" id="{B0E487F2-0166-425B-8FA5-446500D3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052" y="1127287"/>
            <a:ext cx="2405899" cy="159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BC1D3-2EB2-4457-A214-B151B0F8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4400C-06F5-4096-92D8-30B609DE1B02}"/>
              </a:ext>
            </a:extLst>
          </p:cNvPr>
          <p:cNvSpPr/>
          <p:nvPr/>
        </p:nvSpPr>
        <p:spPr>
          <a:xfrm>
            <a:off x="2737715" y="6332965"/>
            <a:ext cx="3668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/>
              <a:t>Sample size ≈ laser spot size</a:t>
            </a:r>
            <a:endParaRPr lang="en-US" sz="24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723CA7-E311-47CB-8627-F3767CF4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Solid Samples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9883E3-B72F-4394-B4E1-F44EA4F24ABC}"/>
              </a:ext>
            </a:extLst>
          </p:cNvPr>
          <p:cNvGrpSpPr/>
          <p:nvPr/>
        </p:nvGrpSpPr>
        <p:grpSpPr>
          <a:xfrm>
            <a:off x="537576" y="555727"/>
            <a:ext cx="2466975" cy="2247960"/>
            <a:chOff x="537576" y="889555"/>
            <a:chExt cx="2466975" cy="2247960"/>
          </a:xfrm>
        </p:grpSpPr>
        <p:pic>
          <p:nvPicPr>
            <p:cNvPr id="6" name="Picture 4" descr="Image result for raman spectroscopy sample">
              <a:extLst>
                <a:ext uri="{FF2B5EF4-FFF2-40B4-BE49-F238E27FC236}">
                  <a16:creationId xmlns:a16="http://schemas.microsoft.com/office/drawing/2014/main" id="{7092B5CC-1CF9-4E9E-9FE2-0D6F0A201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76" y="889555"/>
              <a:ext cx="2466975" cy="184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D8BDF2-B9AE-4D34-ABA7-3C74FB58283B}"/>
                </a:ext>
              </a:extLst>
            </p:cNvPr>
            <p:cNvSpPr/>
            <p:nvPr/>
          </p:nvSpPr>
          <p:spPr>
            <a:xfrm>
              <a:off x="1096376" y="2737405"/>
              <a:ext cx="13508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Neat Solids</a:t>
              </a:r>
              <a:endParaRPr lang="en-US" sz="2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F9FC25-6419-42E8-93C7-77BB5B95AB68}"/>
              </a:ext>
            </a:extLst>
          </p:cNvPr>
          <p:cNvGrpSpPr/>
          <p:nvPr/>
        </p:nvGrpSpPr>
        <p:grpSpPr>
          <a:xfrm>
            <a:off x="6696740" y="845251"/>
            <a:ext cx="1239442" cy="1966796"/>
            <a:chOff x="6696740" y="1179079"/>
            <a:chExt cx="1239442" cy="1966796"/>
          </a:xfrm>
        </p:grpSpPr>
        <p:pic>
          <p:nvPicPr>
            <p:cNvPr id="11" name="Picture 4" descr="http://www.precisioncells.com/images/products/15157/zoom_A20.gif">
              <a:extLst>
                <a:ext uri="{FF2B5EF4-FFF2-40B4-BE49-F238E27FC236}">
                  <a16:creationId xmlns:a16="http://schemas.microsoft.com/office/drawing/2014/main" id="{1F39A7A3-F10A-45E6-9D44-BC466A88E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62988" y="1179079"/>
              <a:ext cx="615138" cy="1522619"/>
            </a:xfrm>
            <a:prstGeom prst="rect">
              <a:avLst/>
            </a:prstGeom>
            <a:noFill/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0F669E-98F3-478A-8AD3-480C48AF3865}"/>
                </a:ext>
              </a:extLst>
            </p:cNvPr>
            <p:cNvSpPr/>
            <p:nvPr/>
          </p:nvSpPr>
          <p:spPr>
            <a:xfrm>
              <a:off x="6696740" y="2745765"/>
              <a:ext cx="12394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Thin Films</a:t>
              </a:r>
              <a:endParaRPr lang="en-US" sz="20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F941DF-0289-4B24-8DD2-E9F73DD2BF14}"/>
              </a:ext>
            </a:extLst>
          </p:cNvPr>
          <p:cNvGrpSpPr/>
          <p:nvPr/>
        </p:nvGrpSpPr>
        <p:grpSpPr>
          <a:xfrm>
            <a:off x="2272258" y="3531705"/>
            <a:ext cx="2279197" cy="2653654"/>
            <a:chOff x="6239211" y="3399835"/>
            <a:chExt cx="2279197" cy="2653654"/>
          </a:xfrm>
        </p:grpSpPr>
        <p:pic>
          <p:nvPicPr>
            <p:cNvPr id="25602" name="Picture 2" descr="Image result for filled capillary tube">
              <a:extLst>
                <a:ext uri="{FF2B5EF4-FFF2-40B4-BE49-F238E27FC236}">
                  <a16:creationId xmlns:a16="http://schemas.microsoft.com/office/drawing/2014/main" id="{9C505BDE-D671-4C7C-BB08-0E45112E2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211" y="3399835"/>
              <a:ext cx="2279197" cy="217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C96D8E-88D2-4628-840E-D198CC6DEE95}"/>
                </a:ext>
              </a:extLst>
            </p:cNvPr>
            <p:cNvSpPr/>
            <p:nvPr/>
          </p:nvSpPr>
          <p:spPr>
            <a:xfrm>
              <a:off x="6553200" y="5653379"/>
              <a:ext cx="16512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Capillary Tube</a:t>
              </a:r>
              <a:endParaRPr lang="en-US" sz="20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EDB936-FE84-49A1-82CE-C669472D7D5F}"/>
              </a:ext>
            </a:extLst>
          </p:cNvPr>
          <p:cNvGrpSpPr/>
          <p:nvPr/>
        </p:nvGrpSpPr>
        <p:grpSpPr>
          <a:xfrm>
            <a:off x="58287" y="3226587"/>
            <a:ext cx="2147888" cy="2958772"/>
            <a:chOff x="566284" y="3294772"/>
            <a:chExt cx="2147888" cy="29587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E23F36-098E-464E-9D92-FAC37F20F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284" y="3294772"/>
              <a:ext cx="2147888" cy="267367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1BABF4-26E1-4136-B59C-A560B3B69C51}"/>
                </a:ext>
              </a:extLst>
            </p:cNvPr>
            <p:cNvSpPr/>
            <p:nvPr/>
          </p:nvSpPr>
          <p:spPr>
            <a:xfrm>
              <a:off x="1219748" y="5853434"/>
              <a:ext cx="8338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Tissue</a:t>
              </a:r>
              <a:endParaRPr lang="en-US" sz="2000" dirty="0"/>
            </a:p>
          </p:txBody>
        </p:sp>
      </p:grpSp>
      <p:pic>
        <p:nvPicPr>
          <p:cNvPr id="24" name="Picture 13" descr="http://upload.wikimedia.org/wikipedia/commons/thumb/7/79/Diffuse_reflection.PNG/250px-Diffuse_reflection.PNG">
            <a:extLst>
              <a:ext uri="{FF2B5EF4-FFF2-40B4-BE49-F238E27FC236}">
                <a16:creationId xmlns:a16="http://schemas.microsoft.com/office/drawing/2014/main" id="{1086FD0A-5CE1-4401-BA31-3687D287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2401" y="818768"/>
            <a:ext cx="2279197" cy="184159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C348E6C-E40F-4A7E-AABD-4759504B5A2B}"/>
              </a:ext>
            </a:extLst>
          </p:cNvPr>
          <p:cNvSpPr/>
          <p:nvPr/>
        </p:nvSpPr>
        <p:spPr>
          <a:xfrm>
            <a:off x="3411856" y="2704783"/>
            <a:ext cx="24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Little to no sample prep.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E9023A-6F53-4679-AECE-7C4863F93BCA}"/>
              </a:ext>
            </a:extLst>
          </p:cNvPr>
          <p:cNvGrpSpPr/>
          <p:nvPr/>
        </p:nvGrpSpPr>
        <p:grpSpPr>
          <a:xfrm>
            <a:off x="5157128" y="3201492"/>
            <a:ext cx="3027694" cy="2988655"/>
            <a:chOff x="5157128" y="3201492"/>
            <a:chExt cx="3027694" cy="29886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68102AE-85C6-4FF4-B7CE-B49C3ABEBA6C}"/>
                </a:ext>
              </a:extLst>
            </p:cNvPr>
            <p:cNvGrpSpPr/>
            <p:nvPr/>
          </p:nvGrpSpPr>
          <p:grpSpPr>
            <a:xfrm>
              <a:off x="5157128" y="4421682"/>
              <a:ext cx="3027694" cy="1768465"/>
              <a:chOff x="5157128" y="4421682"/>
              <a:chExt cx="3027694" cy="1768465"/>
            </a:xfrm>
          </p:grpSpPr>
          <p:pic>
            <p:nvPicPr>
              <p:cNvPr id="25604" name="Picture 4" descr="https://images.mentalfloss.com/sites/default/files/body_-_tabby.jpg">
                <a:extLst>
                  <a:ext uri="{FF2B5EF4-FFF2-40B4-BE49-F238E27FC236}">
                    <a16:creationId xmlns:a16="http://schemas.microsoft.com/office/drawing/2014/main" id="{5E96A532-15D7-4E71-8A21-E6CD8E7896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7128" y="4471104"/>
                <a:ext cx="1601321" cy="12913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6B096B1-91E0-4910-93BA-E9A92B10F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55177" y="4421682"/>
                <a:ext cx="1129645" cy="134081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D2EDD02-CF58-4696-B2B8-05B7EEE7768C}"/>
                  </a:ext>
                </a:extLst>
              </p:cNvPr>
              <p:cNvSpPr/>
              <p:nvPr/>
            </p:nvSpPr>
            <p:spPr>
              <a:xfrm>
                <a:off x="6175928" y="5790037"/>
                <a:ext cx="13156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2000" dirty="0"/>
                  <a:t>Antiquities</a:t>
                </a:r>
                <a:endParaRPr lang="en-US" sz="2000" dirty="0"/>
              </a:p>
            </p:txBody>
          </p:sp>
        </p:grpSp>
        <p:pic>
          <p:nvPicPr>
            <p:cNvPr id="11266" name="Picture 2" descr="Image result for raman spectroscopy and art">
              <a:extLst>
                <a:ext uri="{FF2B5EF4-FFF2-40B4-BE49-F238E27FC236}">
                  <a16:creationId xmlns:a16="http://schemas.microsoft.com/office/drawing/2014/main" id="{737BDFA9-67E9-4E70-A68B-49A2628CA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934" y="3201492"/>
              <a:ext cx="2777029" cy="115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13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8F40E-EDAC-4E75-93E1-6BA38CC8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0AC809-A718-4B35-ACF4-51CEE85E0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0841A7-C45E-4EA3-AF3A-22FB16EC01EF}"/>
              </a:ext>
            </a:extLst>
          </p:cNvPr>
          <p:cNvGrpSpPr/>
          <p:nvPr/>
        </p:nvGrpSpPr>
        <p:grpSpPr>
          <a:xfrm>
            <a:off x="819480" y="917575"/>
            <a:ext cx="7772400" cy="3695700"/>
            <a:chOff x="814005" y="912662"/>
            <a:chExt cx="7772400" cy="36957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CC4E93-4503-4959-9F5A-0D4647BC27DF}"/>
                </a:ext>
              </a:extLst>
            </p:cNvPr>
            <p:cNvGrpSpPr/>
            <p:nvPr/>
          </p:nvGrpSpPr>
          <p:grpSpPr>
            <a:xfrm>
              <a:off x="814005" y="912662"/>
              <a:ext cx="7772400" cy="3695700"/>
              <a:chOff x="806748" y="1337127"/>
              <a:chExt cx="7772400" cy="36957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B045428-8B75-4273-AD4F-08B396D1E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748" y="1337127"/>
                <a:ext cx="7772400" cy="369570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4999DEC-6301-4B2C-861A-A5845AB5B465}"/>
                  </a:ext>
                </a:extLst>
              </p:cNvPr>
              <p:cNvSpPr/>
              <p:nvPr/>
            </p:nvSpPr>
            <p:spPr>
              <a:xfrm>
                <a:off x="4692948" y="1955675"/>
                <a:ext cx="1323223" cy="5567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Detector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35CC9F-0BA3-4FAF-B288-3CF2798688B4}"/>
                </a:ext>
              </a:extLst>
            </p:cNvPr>
            <p:cNvSpPr/>
            <p:nvPr/>
          </p:nvSpPr>
          <p:spPr>
            <a:xfrm rot="16200000">
              <a:off x="697229" y="3360601"/>
              <a:ext cx="1192515" cy="388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Source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43EE5A-FF2A-4CC8-B9A2-12BBEEAC7028}"/>
              </a:ext>
            </a:extLst>
          </p:cNvPr>
          <p:cNvSpPr txBox="1"/>
          <p:nvPr/>
        </p:nvSpPr>
        <p:spPr>
          <a:xfrm>
            <a:off x="2339134" y="4151088"/>
            <a:ext cx="3611562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indent="-457200">
              <a:spcAft>
                <a:spcPts val="1000"/>
              </a:spcAft>
            </a:pPr>
            <a:r>
              <a:rPr lang="en-US" sz="2400" dirty="0"/>
              <a:t>1)  Light source 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2) Sample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3) Wavelength Selector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4)  Detector</a:t>
            </a:r>
          </a:p>
          <a:p>
            <a:pPr marL="744538" indent="-457200">
              <a:spcAft>
                <a:spcPts val="1000"/>
              </a:spcAft>
            </a:pPr>
            <a:r>
              <a:rPr lang="en-US" sz="2400" dirty="0"/>
              <a:t>5)  Filters, Slits, Polarizers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2BEFC-D3BC-4769-9E10-177733D781A9}"/>
              </a:ext>
            </a:extLst>
          </p:cNvPr>
          <p:cNvSpPr/>
          <p:nvPr/>
        </p:nvSpPr>
        <p:spPr>
          <a:xfrm>
            <a:off x="2195655" y="1023909"/>
            <a:ext cx="2075195" cy="1511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169EB1-E5BF-43DC-B6A8-50F046BACE2C}"/>
              </a:ext>
            </a:extLst>
          </p:cNvPr>
          <p:cNvSpPr/>
          <p:nvPr/>
        </p:nvSpPr>
        <p:spPr>
          <a:xfrm>
            <a:off x="2496805" y="5114069"/>
            <a:ext cx="3290745" cy="5146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16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B768DA-6A96-40A7-A5C9-4F10F8CB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2" descr="Raman's experiment">
            <a:extLst>
              <a:ext uri="{FF2B5EF4-FFF2-40B4-BE49-F238E27FC236}">
                <a16:creationId xmlns:a16="http://schemas.microsoft.com/office/drawing/2014/main" id="{538110F8-DDCC-45D6-BB72-905B6E34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58" y="3429000"/>
            <a:ext cx="4271402" cy="27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B8F4D982-F0A7-40B1-B8CA-CA0508D97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Wavelength Selector: Filters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2AD78-9AF6-4289-BEE1-C48A04E8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81" y="685778"/>
            <a:ext cx="3071015" cy="23929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2F5420-6F58-4412-8922-C2BCAC79DBF5}"/>
              </a:ext>
            </a:extLst>
          </p:cNvPr>
          <p:cNvCxnSpPr>
            <a:cxnSpLocks/>
          </p:cNvCxnSpPr>
          <p:nvPr/>
        </p:nvCxnSpPr>
        <p:spPr>
          <a:xfrm>
            <a:off x="1467903" y="2536708"/>
            <a:ext cx="174732" cy="151512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E7FFA2-D94C-4812-A112-84CC3E7AB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068" y="1263600"/>
            <a:ext cx="3919452" cy="181937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B3FE4A-8A0B-4B25-BDA1-52979025889D}"/>
              </a:ext>
            </a:extLst>
          </p:cNvPr>
          <p:cNvCxnSpPr>
            <a:cxnSpLocks/>
          </p:cNvCxnSpPr>
          <p:nvPr/>
        </p:nvCxnSpPr>
        <p:spPr>
          <a:xfrm flipH="1">
            <a:off x="3690453" y="2819400"/>
            <a:ext cx="1094659" cy="262867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29A99B-7C6C-4ED1-B037-08AD322520DE}"/>
              </a:ext>
            </a:extLst>
          </p:cNvPr>
          <p:cNvSpPr txBox="1"/>
          <p:nvPr/>
        </p:nvSpPr>
        <p:spPr>
          <a:xfrm>
            <a:off x="4237782" y="1036635"/>
            <a:ext cx="262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Narrow Bandpass Filter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5CB720-2F27-4194-A61F-3AA2FF053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305" y="3775025"/>
            <a:ext cx="3332031" cy="216540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EFF0E2-3BF8-4244-89EC-D07C89656EDD}"/>
              </a:ext>
            </a:extLst>
          </p:cNvPr>
          <p:cNvCxnSpPr>
            <a:cxnSpLocks/>
          </p:cNvCxnSpPr>
          <p:nvPr/>
        </p:nvCxnSpPr>
        <p:spPr>
          <a:xfrm flipH="1">
            <a:off x="4538919" y="5448072"/>
            <a:ext cx="1490015" cy="14632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04F4452-AE07-4D8B-8BC2-913EDC88791F}"/>
              </a:ext>
            </a:extLst>
          </p:cNvPr>
          <p:cNvSpPr txBox="1"/>
          <p:nvPr/>
        </p:nvSpPr>
        <p:spPr>
          <a:xfrm>
            <a:off x="6185324" y="3430367"/>
            <a:ext cx="262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Notch Filter</a:t>
            </a:r>
          </a:p>
        </p:txBody>
      </p:sp>
    </p:spTree>
    <p:extLst>
      <p:ext uri="{BB962C8B-B14F-4D97-AF65-F5344CB8AC3E}">
        <p14:creationId xmlns:p14="http://schemas.microsoft.com/office/powerpoint/2010/main" val="339885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62F4A-ADCE-4705-8809-A920D1DC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1C6E85-AFE7-4A7E-9462-136A602E1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Wavelength Selector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00A06-EB61-4384-B16F-126D499AC2B1}"/>
              </a:ext>
            </a:extLst>
          </p:cNvPr>
          <p:cNvSpPr txBox="1"/>
          <p:nvPr/>
        </p:nvSpPr>
        <p:spPr>
          <a:xfrm>
            <a:off x="0" y="784935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Grating</a:t>
            </a:r>
          </a:p>
          <a:p>
            <a:pPr algn="ctr"/>
            <a:r>
              <a:rPr lang="en-US" sz="2400" dirty="0"/>
              <a:t>Dispersive Spectrometer (visible)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A1701-2376-4B84-9581-ADAD09B1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2" y="1615932"/>
            <a:ext cx="4420096" cy="2566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0D43AC-0031-40A2-9ED9-9A8D699B3BEA}"/>
              </a:ext>
            </a:extLst>
          </p:cNvPr>
          <p:cNvSpPr txBox="1"/>
          <p:nvPr/>
        </p:nvSpPr>
        <p:spPr>
          <a:xfrm>
            <a:off x="4572000" y="784935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Interferometer</a:t>
            </a:r>
          </a:p>
          <a:p>
            <a:pPr algn="ctr"/>
            <a:r>
              <a:rPr lang="en-US" sz="2400" dirty="0"/>
              <a:t>FT Spectrometer (</a:t>
            </a:r>
            <a:r>
              <a:rPr lang="en-US" sz="2400" dirty="0" err="1"/>
              <a:t>nearIR</a:t>
            </a:r>
            <a:r>
              <a:rPr lang="en-US" sz="2400" dirty="0"/>
              <a:t>-IR)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DA1A8-C222-4650-AA72-A4A7075E9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52" y="1568478"/>
            <a:ext cx="4276326" cy="26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6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7E7E9-9887-4386-ADC1-9080EED6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E04709-48D2-43DF-98C3-A562A1E4D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Wavelength Selector: Grating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0ECDC-CE36-47A7-8EB3-BA3A6EBE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98" y="1793051"/>
            <a:ext cx="7152804" cy="443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AD5A4-AB2C-40E1-91C2-28433CC6A7F3}"/>
              </a:ext>
            </a:extLst>
          </p:cNvPr>
          <p:cNvSpPr txBox="1"/>
          <p:nvPr/>
        </p:nvSpPr>
        <p:spPr>
          <a:xfrm>
            <a:off x="2286000" y="111132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Dispersive Spectrometer (visible)</a:t>
            </a:r>
          </a:p>
        </p:txBody>
      </p:sp>
    </p:spTree>
    <p:extLst>
      <p:ext uri="{BB962C8B-B14F-4D97-AF65-F5344CB8AC3E}">
        <p14:creationId xmlns:p14="http://schemas.microsoft.com/office/powerpoint/2010/main" val="3096262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913660-E45D-4CFC-A805-8449129D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7" y="1725760"/>
            <a:ext cx="7649145" cy="47310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7E7E9-9887-4386-ADC1-9080EED6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E04709-48D2-43DF-98C3-A562A1E4D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Wavelength Selector: Interferometer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AD5A4-AB2C-40E1-91C2-28433CC6A7F3}"/>
              </a:ext>
            </a:extLst>
          </p:cNvPr>
          <p:cNvSpPr txBox="1"/>
          <p:nvPr/>
        </p:nvSpPr>
        <p:spPr>
          <a:xfrm>
            <a:off x="2291479" y="111130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FT Spectrometer (</a:t>
            </a:r>
            <a:r>
              <a:rPr lang="en-US" sz="2400" dirty="0" err="1"/>
              <a:t>nearIR</a:t>
            </a:r>
            <a:r>
              <a:rPr lang="en-US" sz="2400" dirty="0"/>
              <a:t>-IR)</a:t>
            </a:r>
          </a:p>
        </p:txBody>
      </p:sp>
    </p:spTree>
    <p:extLst>
      <p:ext uri="{BB962C8B-B14F-4D97-AF65-F5344CB8AC3E}">
        <p14:creationId xmlns:p14="http://schemas.microsoft.com/office/powerpoint/2010/main" val="4231443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3AC25-4E0B-442C-ADF7-71F81BA0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35" y="617136"/>
            <a:ext cx="2924329" cy="24254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3F6AC-4349-4E67-828D-044B8A36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68A81-0108-4FD7-9695-9467DFE01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FT-Raman vs. Dispersive Raman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1DCC2-867C-4A9C-A8A9-FE4EF0BFD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11" y="668441"/>
            <a:ext cx="3266655" cy="2322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E4966F-2B9E-491C-B92E-402B88E4B351}"/>
              </a:ext>
            </a:extLst>
          </p:cNvPr>
          <p:cNvSpPr/>
          <p:nvPr/>
        </p:nvSpPr>
        <p:spPr>
          <a:xfrm>
            <a:off x="1715982" y="3078389"/>
            <a:ext cx="5712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/>
              <a:t>Advantages of FT </a:t>
            </a:r>
          </a:p>
          <a:p>
            <a:pPr marL="231775"/>
            <a:r>
              <a:rPr lang="en-US" sz="2000" dirty="0"/>
              <a:t>NIR lasers reduce fluorescence.</a:t>
            </a:r>
          </a:p>
          <a:p>
            <a:pPr marL="231775"/>
            <a:r>
              <a:rPr lang="en-US" sz="2000" dirty="0"/>
              <a:t>Relatively inexpensive.</a:t>
            </a:r>
          </a:p>
          <a:p>
            <a:pPr marL="231775"/>
            <a:r>
              <a:rPr lang="en-US" sz="2000" dirty="0"/>
              <a:t>High resolution.</a:t>
            </a:r>
          </a:p>
          <a:p>
            <a:pPr marL="231775"/>
            <a:r>
              <a:rPr lang="en-US" sz="2000" dirty="0"/>
              <a:t>Collects Stokes and Anti-stokes simultaneously.</a:t>
            </a:r>
          </a:p>
          <a:p>
            <a:pPr marL="231775"/>
            <a:r>
              <a:rPr lang="en-US" sz="2000" dirty="0"/>
              <a:t>Can be directly coupled to an FT-IR spectrometer.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8A62B1-208B-467D-A201-13FE17D706F7}"/>
              </a:ext>
            </a:extLst>
          </p:cNvPr>
          <p:cNvSpPr/>
          <p:nvPr/>
        </p:nvSpPr>
        <p:spPr>
          <a:xfrm>
            <a:off x="1715982" y="5017381"/>
            <a:ext cx="50008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/>
              <a:t>Disadvantages of FT </a:t>
            </a:r>
          </a:p>
          <a:p>
            <a:pPr marL="231775"/>
            <a:r>
              <a:rPr lang="en-US" sz="2000" dirty="0"/>
              <a:t>Sample heating + blackbody emission.</a:t>
            </a:r>
          </a:p>
          <a:p>
            <a:pPr marL="231775"/>
            <a:r>
              <a:rPr lang="en-US" sz="2000" dirty="0"/>
              <a:t>Lower scattering (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baseline="30000" dirty="0"/>
              <a:t>4</a:t>
            </a:r>
            <a:r>
              <a:rPr lang="en-US" sz="2000" dirty="0"/>
              <a:t>).</a:t>
            </a:r>
          </a:p>
          <a:p>
            <a:pPr marL="231775"/>
            <a:r>
              <a:rPr lang="en-US" sz="2000" dirty="0"/>
              <a:t>NIR absorption bands.</a:t>
            </a:r>
          </a:p>
          <a:p>
            <a:pPr marL="231775"/>
            <a:r>
              <a:rPr lang="en-US" sz="2000" dirty="0"/>
              <a:t>Slow (tens of minutes).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8801DB-5CD5-4A92-AA67-B9557CED2831}"/>
              </a:ext>
            </a:extLst>
          </p:cNvPr>
          <p:cNvSpPr/>
          <p:nvPr/>
        </p:nvSpPr>
        <p:spPr>
          <a:xfrm>
            <a:off x="4743082" y="668441"/>
            <a:ext cx="3474720" cy="2425473"/>
          </a:xfrm>
          <a:prstGeom prst="roundRect">
            <a:avLst/>
          </a:prstGeom>
          <a:noFill/>
          <a:ln>
            <a:solidFill>
              <a:srgbClr val="F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3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E33E5-B146-47D2-A3C7-899A58D1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77" y="707209"/>
            <a:ext cx="3058038" cy="2507096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367502B-306E-4E82-A307-B82CF2A60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71667"/>
            <a:ext cx="3337286" cy="21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5">
            <a:extLst>
              <a:ext uri="{FF2B5EF4-FFF2-40B4-BE49-F238E27FC236}">
                <a16:creationId xmlns:a16="http://schemas.microsoft.com/office/drawing/2014/main" id="{1072EBE6-067D-4F7A-8516-691821A0F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Wavelength Dependent Scatter</a:t>
            </a:r>
          </a:p>
        </p:txBody>
      </p:sp>
      <p:pic>
        <p:nvPicPr>
          <p:cNvPr id="8194" name="Picture 2" descr="Image result for sun scattering by wavelength">
            <a:extLst>
              <a:ext uri="{FF2B5EF4-FFF2-40B4-BE49-F238E27FC236}">
                <a16:creationId xmlns:a16="http://schemas.microsoft.com/office/drawing/2014/main" id="{646E4579-7458-4C9D-A9FA-D95AE0AF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" y="3214305"/>
            <a:ext cx="3458283" cy="197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47C10CA-1E7D-4D4C-8EBD-DE53507C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16" y="4471667"/>
            <a:ext cx="3391269" cy="219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Related image">
            <a:extLst>
              <a:ext uri="{FF2B5EF4-FFF2-40B4-BE49-F238E27FC236}">
                <a16:creationId xmlns:a16="http://schemas.microsoft.com/office/drawing/2014/main" id="{AC0EBBCA-8D43-441E-9081-D6D048A41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65" y="3214305"/>
            <a:ext cx="3459936" cy="197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B3AFD-D656-4C8F-8701-AC3FC7BF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481224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751828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641809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96" y="3090703"/>
            <a:ext cx="2221382" cy="129987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F45ADA5-20A5-442E-922A-9A6A8C64ECCC}"/>
              </a:ext>
            </a:extLst>
          </p:cNvPr>
          <p:cNvSpPr txBox="1">
            <a:spLocks/>
          </p:cNvSpPr>
          <p:nvPr/>
        </p:nvSpPr>
        <p:spPr>
          <a:xfrm>
            <a:off x="726090" y="3830054"/>
            <a:ext cx="3678996" cy="2854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Measurements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Microscope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Polarized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Confocal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SERS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Time Resolved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Portable</a:t>
            </a:r>
          </a:p>
        </p:txBody>
      </p:sp>
    </p:spTree>
    <p:extLst>
      <p:ext uri="{BB962C8B-B14F-4D97-AF65-F5344CB8AC3E}">
        <p14:creationId xmlns:p14="http://schemas.microsoft.com/office/powerpoint/2010/main" val="3859821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993D4F-C1F4-473C-9B6C-9B69156A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F47EAA-BB38-4A4B-BA46-6707C4E1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Microscope</a:t>
            </a:r>
          </a:p>
        </p:txBody>
      </p:sp>
      <p:pic>
        <p:nvPicPr>
          <p:cNvPr id="8194" name="Picture 2" descr="Image result for raman spectrometer">
            <a:extLst>
              <a:ext uri="{FF2B5EF4-FFF2-40B4-BE49-F238E27FC236}">
                <a16:creationId xmlns:a16="http://schemas.microsoft.com/office/drawing/2014/main" id="{F883B857-906B-4CC7-9771-8F859434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5" y="1158485"/>
            <a:ext cx="7473556" cy="38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35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993D4F-C1F4-473C-9B6C-9B69156A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F47EAA-BB38-4A4B-BA46-6707C4E1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Microscope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48C9E-1D3C-4B16-A955-9414AB61B9D1}"/>
              </a:ext>
            </a:extLst>
          </p:cNvPr>
          <p:cNvGrpSpPr/>
          <p:nvPr/>
        </p:nvGrpSpPr>
        <p:grpSpPr>
          <a:xfrm>
            <a:off x="1738237" y="917575"/>
            <a:ext cx="5365750" cy="5575300"/>
            <a:chOff x="2671048" y="641350"/>
            <a:chExt cx="5365750" cy="55753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8FC9B152-7200-4410-BC54-C4C3C7D7A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598" y="5149850"/>
              <a:ext cx="381000" cy="6096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FF97EDBF-9DC0-4A61-BE52-7A86322C0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198" y="6140450"/>
              <a:ext cx="914400" cy="762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ADC77F4F-CB45-4700-B417-A5047A4B2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9598" y="5759450"/>
              <a:ext cx="342900" cy="381000"/>
              <a:chOff x="3072" y="3928"/>
              <a:chExt cx="216" cy="240"/>
            </a:xfrm>
          </p:grpSpPr>
          <p:sp>
            <p:nvSpPr>
              <p:cNvPr id="51" name="AutoShape 8">
                <a:extLst>
                  <a:ext uri="{FF2B5EF4-FFF2-40B4-BE49-F238E27FC236}">
                    <a16:creationId xmlns:a16="http://schemas.microsoft.com/office/drawing/2014/main" id="{4EF483D4-05F0-473E-8BEB-B020827C3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072" y="3928"/>
                <a:ext cx="216" cy="24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AutoShape 9">
                <a:extLst>
                  <a:ext uri="{FF2B5EF4-FFF2-40B4-BE49-F238E27FC236}">
                    <a16:creationId xmlns:a16="http://schemas.microsoft.com/office/drawing/2014/main" id="{2DBDB6E5-056D-4303-A024-CDA6CBB72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44" y="3928"/>
                <a:ext cx="72" cy="240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N" altLang="en-US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EC274B0F-06BC-42F5-8BA2-9D8B26EDC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598" y="2330450"/>
              <a:ext cx="381000" cy="28194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FF0A3E3B-F143-4A86-8772-4479482CC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1998" y="4311650"/>
              <a:ext cx="2590800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377CA3A8-5001-428A-8BA7-A295CBBE0A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098" y="4311650"/>
              <a:ext cx="0" cy="8382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6D14DF80-1B2A-48EF-9E9D-FA06228F53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553698" y="4229100"/>
              <a:ext cx="736600" cy="762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5634DA17-1441-414B-B401-9CBFA70238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5471398" y="3625850"/>
              <a:ext cx="736600" cy="762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grpSp>
          <p:nvGrpSpPr>
            <p:cNvPr id="14" name="Group 16">
              <a:extLst>
                <a:ext uri="{FF2B5EF4-FFF2-40B4-BE49-F238E27FC236}">
                  <a16:creationId xmlns:a16="http://schemas.microsoft.com/office/drawing/2014/main" id="{3B0D04EE-9592-4FD3-BFED-FFF479E348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598" y="3473450"/>
              <a:ext cx="1828800" cy="381000"/>
              <a:chOff x="3264" y="2448"/>
              <a:chExt cx="1152" cy="240"/>
            </a:xfrm>
          </p:grpSpPr>
          <p:sp>
            <p:nvSpPr>
              <p:cNvPr id="49" name="Rectangle 17">
                <a:extLst>
                  <a:ext uri="{FF2B5EF4-FFF2-40B4-BE49-F238E27FC236}">
                    <a16:creationId xmlns:a16="http://schemas.microsoft.com/office/drawing/2014/main" id="{77198DF2-EDC9-4CD9-A558-A46E0D295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448"/>
                <a:ext cx="912" cy="240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AutoShape 18">
                <a:extLst>
                  <a:ext uri="{FF2B5EF4-FFF2-40B4-BE49-F238E27FC236}">
                    <a16:creationId xmlns:a16="http://schemas.microsoft.com/office/drawing/2014/main" id="{9D34D295-4DF9-47F2-91EA-8786927F3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176" y="2448"/>
                <a:ext cx="240" cy="240"/>
              </a:xfrm>
              <a:prstGeom prst="rtTriangl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N" altLang="en-US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E01E90F1-B4A7-4336-A34E-021FC0A72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8398" y="3092450"/>
              <a:ext cx="381000" cy="38100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DECE1FC7-3A50-46DD-9D66-0162B1A9A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798" y="2559050"/>
              <a:ext cx="736600" cy="762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3EFB380D-C648-4E4E-9DBE-0E05E7924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598" y="1797050"/>
              <a:ext cx="381000" cy="5334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0" name="AutoShape 27">
              <a:extLst>
                <a:ext uri="{FF2B5EF4-FFF2-40B4-BE49-F238E27FC236}">
                  <a16:creationId xmlns:a16="http://schemas.microsoft.com/office/drawing/2014/main" id="{22339986-0FF7-421F-80A7-11A5B6A5C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998" y="1416050"/>
              <a:ext cx="342900" cy="3810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DDA5EA1E-1D2F-40C9-8DE8-7DC0EB445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6598" y="641350"/>
              <a:ext cx="2743200" cy="1016000"/>
            </a:xfrm>
            <a:custGeom>
              <a:avLst/>
              <a:gdLst>
                <a:gd name="T0" fmla="*/ 2147483647 w 1728"/>
                <a:gd name="T1" fmla="*/ 2147483647 h 640"/>
                <a:gd name="T2" fmla="*/ 2147483647 w 1728"/>
                <a:gd name="T3" fmla="*/ 2147483647 h 640"/>
                <a:gd name="T4" fmla="*/ 2147483647 w 1728"/>
                <a:gd name="T5" fmla="*/ 2147483647 h 640"/>
                <a:gd name="T6" fmla="*/ 2147483647 w 1728"/>
                <a:gd name="T7" fmla="*/ 2147483647 h 640"/>
                <a:gd name="T8" fmla="*/ 2147483647 w 1728"/>
                <a:gd name="T9" fmla="*/ 2147483647 h 640"/>
                <a:gd name="T10" fmla="*/ 2147483647 w 1728"/>
                <a:gd name="T11" fmla="*/ 2147483647 h 640"/>
                <a:gd name="T12" fmla="*/ 2147483647 w 1728"/>
                <a:gd name="T13" fmla="*/ 2147483647 h 640"/>
                <a:gd name="T14" fmla="*/ 2147483647 w 1728"/>
                <a:gd name="T15" fmla="*/ 2147483647 h 640"/>
                <a:gd name="T16" fmla="*/ 2147483647 w 1728"/>
                <a:gd name="T17" fmla="*/ 2147483647 h 640"/>
                <a:gd name="T18" fmla="*/ 2147483647 w 1728"/>
                <a:gd name="T19" fmla="*/ 2147483647 h 640"/>
                <a:gd name="T20" fmla="*/ 2147483647 w 1728"/>
                <a:gd name="T21" fmla="*/ 2147483647 h 640"/>
                <a:gd name="T22" fmla="*/ 2147483647 w 1728"/>
                <a:gd name="T23" fmla="*/ 2147483647 h 6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28"/>
                <a:gd name="T37" fmla="*/ 0 h 640"/>
                <a:gd name="T38" fmla="*/ 1728 w 1728"/>
                <a:gd name="T39" fmla="*/ 640 h 6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28" h="640">
                  <a:moveTo>
                    <a:pt x="48" y="488"/>
                  </a:moveTo>
                  <a:cubicBezTo>
                    <a:pt x="48" y="452"/>
                    <a:pt x="48" y="416"/>
                    <a:pt x="48" y="392"/>
                  </a:cubicBezTo>
                  <a:cubicBezTo>
                    <a:pt x="48" y="368"/>
                    <a:pt x="48" y="376"/>
                    <a:pt x="48" y="344"/>
                  </a:cubicBezTo>
                  <a:cubicBezTo>
                    <a:pt x="48" y="312"/>
                    <a:pt x="0" y="224"/>
                    <a:pt x="48" y="200"/>
                  </a:cubicBezTo>
                  <a:cubicBezTo>
                    <a:pt x="96" y="176"/>
                    <a:pt x="272" y="168"/>
                    <a:pt x="336" y="200"/>
                  </a:cubicBezTo>
                  <a:cubicBezTo>
                    <a:pt x="400" y="232"/>
                    <a:pt x="336" y="328"/>
                    <a:pt x="432" y="392"/>
                  </a:cubicBezTo>
                  <a:cubicBezTo>
                    <a:pt x="528" y="456"/>
                    <a:pt x="752" y="640"/>
                    <a:pt x="912" y="584"/>
                  </a:cubicBezTo>
                  <a:cubicBezTo>
                    <a:pt x="1072" y="528"/>
                    <a:pt x="1304" y="112"/>
                    <a:pt x="1392" y="56"/>
                  </a:cubicBezTo>
                  <a:cubicBezTo>
                    <a:pt x="1480" y="0"/>
                    <a:pt x="1416" y="216"/>
                    <a:pt x="1440" y="248"/>
                  </a:cubicBezTo>
                  <a:cubicBezTo>
                    <a:pt x="1464" y="280"/>
                    <a:pt x="1512" y="248"/>
                    <a:pt x="1536" y="248"/>
                  </a:cubicBezTo>
                  <a:cubicBezTo>
                    <a:pt x="1560" y="248"/>
                    <a:pt x="1552" y="248"/>
                    <a:pt x="1584" y="248"/>
                  </a:cubicBezTo>
                  <a:cubicBezTo>
                    <a:pt x="1616" y="248"/>
                    <a:pt x="1704" y="248"/>
                    <a:pt x="1728" y="248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30">
              <a:extLst>
                <a:ext uri="{FF2B5EF4-FFF2-40B4-BE49-F238E27FC236}">
                  <a16:creationId xmlns:a16="http://schemas.microsoft.com/office/drawing/2014/main" id="{023686C3-98A4-4325-85AA-89ED1C11C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8398" y="3016250"/>
              <a:ext cx="381000" cy="762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3" name="Rectangle 31">
              <a:extLst>
                <a:ext uri="{FF2B5EF4-FFF2-40B4-BE49-F238E27FC236}">
                  <a16:creationId xmlns:a16="http://schemas.microsoft.com/office/drawing/2014/main" id="{443ECEB3-6099-40AC-8C7C-35AE6EA3E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198" y="2787650"/>
              <a:ext cx="533400" cy="2286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56BED1D4-CA33-487C-9CC9-DFF73A70D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5098" y="2838450"/>
              <a:ext cx="109538" cy="10953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5" name="Rectangle 33">
              <a:extLst>
                <a:ext uri="{FF2B5EF4-FFF2-40B4-BE49-F238E27FC236}">
                  <a16:creationId xmlns:a16="http://schemas.microsoft.com/office/drawing/2014/main" id="{041B64EA-7893-48B6-84DD-FC2AC37BD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9798" y="882650"/>
              <a:ext cx="1219200" cy="10668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6" name="Rectangle 34">
              <a:extLst>
                <a:ext uri="{FF2B5EF4-FFF2-40B4-BE49-F238E27FC236}">
                  <a16:creationId xmlns:a16="http://schemas.microsoft.com/office/drawing/2014/main" id="{8DFB3459-DB5F-4A0A-8B02-0BD8F78F6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2798" y="1492250"/>
              <a:ext cx="152400" cy="3048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7" name="Oval 35">
              <a:extLst>
                <a:ext uri="{FF2B5EF4-FFF2-40B4-BE49-F238E27FC236}">
                  <a16:creationId xmlns:a16="http://schemas.microsoft.com/office/drawing/2014/main" id="{BA1D9334-853F-45B6-9919-B594856DA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398" y="1492250"/>
              <a:ext cx="304800" cy="304800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62F7FAAB-FA40-4930-B44A-3078C8C96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98" y="1797050"/>
              <a:ext cx="495300" cy="762000"/>
            </a:xfrm>
            <a:custGeom>
              <a:avLst/>
              <a:gdLst>
                <a:gd name="T0" fmla="*/ 2147483647 w 312"/>
                <a:gd name="T1" fmla="*/ 0 h 480"/>
                <a:gd name="T2" fmla="*/ 2147483647 w 312"/>
                <a:gd name="T3" fmla="*/ 2147483647 h 480"/>
                <a:gd name="T4" fmla="*/ 2147483647 w 312"/>
                <a:gd name="T5" fmla="*/ 2147483647 h 480"/>
                <a:gd name="T6" fmla="*/ 2147483647 w 312"/>
                <a:gd name="T7" fmla="*/ 2147483647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480"/>
                <a:gd name="T14" fmla="*/ 312 w 312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480">
                  <a:moveTo>
                    <a:pt x="72" y="0"/>
                  </a:moveTo>
                  <a:cubicBezTo>
                    <a:pt x="36" y="64"/>
                    <a:pt x="0" y="128"/>
                    <a:pt x="24" y="192"/>
                  </a:cubicBezTo>
                  <a:cubicBezTo>
                    <a:pt x="48" y="256"/>
                    <a:pt x="168" y="336"/>
                    <a:pt x="216" y="384"/>
                  </a:cubicBezTo>
                  <a:cubicBezTo>
                    <a:pt x="264" y="432"/>
                    <a:pt x="288" y="456"/>
                    <a:pt x="312" y="4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389E59A5-61B4-4B0F-A1EA-938A5DBC2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198" y="2609850"/>
              <a:ext cx="1066800" cy="444500"/>
            </a:xfrm>
            <a:custGeom>
              <a:avLst/>
              <a:gdLst>
                <a:gd name="T0" fmla="*/ 0 w 672"/>
                <a:gd name="T1" fmla="*/ 2147483647 h 280"/>
                <a:gd name="T2" fmla="*/ 2147483647 w 672"/>
                <a:gd name="T3" fmla="*/ 2147483647 h 280"/>
                <a:gd name="T4" fmla="*/ 2147483647 w 672"/>
                <a:gd name="T5" fmla="*/ 2147483647 h 280"/>
                <a:gd name="T6" fmla="*/ 2147483647 w 672"/>
                <a:gd name="T7" fmla="*/ 2147483647 h 280"/>
                <a:gd name="T8" fmla="*/ 2147483647 w 672"/>
                <a:gd name="T9" fmla="*/ 2147483647 h 280"/>
                <a:gd name="T10" fmla="*/ 2147483647 w 672"/>
                <a:gd name="T11" fmla="*/ 2147483647 h 280"/>
                <a:gd name="T12" fmla="*/ 2147483647 w 672"/>
                <a:gd name="T13" fmla="*/ 2147483647 h 280"/>
                <a:gd name="T14" fmla="*/ 2147483647 w 672"/>
                <a:gd name="T15" fmla="*/ 2147483647 h 280"/>
                <a:gd name="T16" fmla="*/ 2147483647 w 672"/>
                <a:gd name="T17" fmla="*/ 2147483647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2"/>
                <a:gd name="T28" fmla="*/ 0 h 280"/>
                <a:gd name="T29" fmla="*/ 672 w 672"/>
                <a:gd name="T30" fmla="*/ 280 h 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2" h="280">
                  <a:moveTo>
                    <a:pt x="0" y="112"/>
                  </a:moveTo>
                  <a:cubicBezTo>
                    <a:pt x="16" y="72"/>
                    <a:pt x="32" y="32"/>
                    <a:pt x="48" y="16"/>
                  </a:cubicBezTo>
                  <a:cubicBezTo>
                    <a:pt x="64" y="0"/>
                    <a:pt x="72" y="0"/>
                    <a:pt x="96" y="16"/>
                  </a:cubicBezTo>
                  <a:cubicBezTo>
                    <a:pt x="120" y="32"/>
                    <a:pt x="168" y="72"/>
                    <a:pt x="192" y="112"/>
                  </a:cubicBezTo>
                  <a:cubicBezTo>
                    <a:pt x="216" y="152"/>
                    <a:pt x="208" y="232"/>
                    <a:pt x="240" y="256"/>
                  </a:cubicBezTo>
                  <a:cubicBezTo>
                    <a:pt x="272" y="280"/>
                    <a:pt x="344" y="264"/>
                    <a:pt x="384" y="256"/>
                  </a:cubicBezTo>
                  <a:cubicBezTo>
                    <a:pt x="424" y="248"/>
                    <a:pt x="440" y="224"/>
                    <a:pt x="480" y="208"/>
                  </a:cubicBezTo>
                  <a:cubicBezTo>
                    <a:pt x="520" y="192"/>
                    <a:pt x="592" y="184"/>
                    <a:pt x="624" y="160"/>
                  </a:cubicBezTo>
                  <a:cubicBezTo>
                    <a:pt x="656" y="136"/>
                    <a:pt x="664" y="80"/>
                    <a:pt x="672" y="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38">
              <a:extLst>
                <a:ext uri="{FF2B5EF4-FFF2-40B4-BE49-F238E27FC236}">
                  <a16:creationId xmlns:a16="http://schemas.microsoft.com/office/drawing/2014/main" id="{F79829E2-AA18-4D4B-8F9C-DC3DF76A9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998" y="2254250"/>
              <a:ext cx="9144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31" name="Rectangle 39">
              <a:extLst>
                <a:ext uri="{FF2B5EF4-FFF2-40B4-BE49-F238E27FC236}">
                  <a16:creationId xmlns:a16="http://schemas.microsoft.com/office/drawing/2014/main" id="{6DD59992-F20D-4C78-9D74-F0CFA73E8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398" y="2940050"/>
              <a:ext cx="1295400" cy="1524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32" name="Rectangle 40">
              <a:extLst>
                <a:ext uri="{FF2B5EF4-FFF2-40B4-BE49-F238E27FC236}">
                  <a16:creationId xmlns:a16="http://schemas.microsoft.com/office/drawing/2014/main" id="{48A74E26-F3E5-4EFA-A260-08C8FC866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198" y="2330450"/>
              <a:ext cx="762000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33" name="Freeform 41">
              <a:extLst>
                <a:ext uri="{FF2B5EF4-FFF2-40B4-BE49-F238E27FC236}">
                  <a16:creationId xmlns:a16="http://schemas.microsoft.com/office/drawing/2014/main" id="{8B2ED722-546B-460A-A57D-B12888825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411" y="2286000"/>
              <a:ext cx="636587" cy="693738"/>
            </a:xfrm>
            <a:custGeom>
              <a:avLst/>
              <a:gdLst>
                <a:gd name="T0" fmla="*/ 0 w 401"/>
                <a:gd name="T1" fmla="*/ 2147483647 h 437"/>
                <a:gd name="T2" fmla="*/ 2147483647 w 401"/>
                <a:gd name="T3" fmla="*/ 2147483647 h 437"/>
                <a:gd name="T4" fmla="*/ 2147483647 w 401"/>
                <a:gd name="T5" fmla="*/ 2147483647 h 437"/>
                <a:gd name="T6" fmla="*/ 2147483647 w 401"/>
                <a:gd name="T7" fmla="*/ 2147483647 h 437"/>
                <a:gd name="T8" fmla="*/ 2147483647 w 401"/>
                <a:gd name="T9" fmla="*/ 2147483647 h 437"/>
                <a:gd name="T10" fmla="*/ 2147483647 w 401"/>
                <a:gd name="T11" fmla="*/ 2147483647 h 437"/>
                <a:gd name="T12" fmla="*/ 2147483647 w 401"/>
                <a:gd name="T13" fmla="*/ 2147483647 h 437"/>
                <a:gd name="T14" fmla="*/ 2147483647 w 401"/>
                <a:gd name="T15" fmla="*/ 2147483647 h 437"/>
                <a:gd name="T16" fmla="*/ 2147483647 w 401"/>
                <a:gd name="T17" fmla="*/ 2147483647 h 437"/>
                <a:gd name="T18" fmla="*/ 2147483647 w 401"/>
                <a:gd name="T19" fmla="*/ 2147483647 h 437"/>
                <a:gd name="T20" fmla="*/ 2147483647 w 401"/>
                <a:gd name="T21" fmla="*/ 2147483647 h 437"/>
                <a:gd name="T22" fmla="*/ 2147483647 w 401"/>
                <a:gd name="T23" fmla="*/ 2147483647 h 437"/>
                <a:gd name="T24" fmla="*/ 2147483647 w 401"/>
                <a:gd name="T25" fmla="*/ 2147483647 h 437"/>
                <a:gd name="T26" fmla="*/ 2147483647 w 401"/>
                <a:gd name="T27" fmla="*/ 2147483647 h 437"/>
                <a:gd name="T28" fmla="*/ 2147483647 w 401"/>
                <a:gd name="T29" fmla="*/ 2147483647 h 437"/>
                <a:gd name="T30" fmla="*/ 2147483647 w 401"/>
                <a:gd name="T31" fmla="*/ 2147483647 h 437"/>
                <a:gd name="T32" fmla="*/ 2147483647 w 401"/>
                <a:gd name="T33" fmla="*/ 2147483647 h 4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1"/>
                <a:gd name="T52" fmla="*/ 0 h 437"/>
                <a:gd name="T53" fmla="*/ 401 w 401"/>
                <a:gd name="T54" fmla="*/ 437 h 4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1" h="437">
                  <a:moveTo>
                    <a:pt x="0" y="294"/>
                  </a:moveTo>
                  <a:cubicBezTo>
                    <a:pt x="35" y="243"/>
                    <a:pt x="21" y="179"/>
                    <a:pt x="34" y="119"/>
                  </a:cubicBezTo>
                  <a:cubicBezTo>
                    <a:pt x="37" y="177"/>
                    <a:pt x="31" y="237"/>
                    <a:pt x="42" y="294"/>
                  </a:cubicBezTo>
                  <a:cubicBezTo>
                    <a:pt x="52" y="346"/>
                    <a:pt x="74" y="264"/>
                    <a:pt x="75" y="261"/>
                  </a:cubicBezTo>
                  <a:cubicBezTo>
                    <a:pt x="76" y="264"/>
                    <a:pt x="92" y="329"/>
                    <a:pt x="100" y="261"/>
                  </a:cubicBezTo>
                  <a:cubicBezTo>
                    <a:pt x="131" y="0"/>
                    <a:pt x="87" y="145"/>
                    <a:pt x="117" y="52"/>
                  </a:cubicBezTo>
                  <a:cubicBezTo>
                    <a:pt x="131" y="437"/>
                    <a:pt x="71" y="317"/>
                    <a:pt x="167" y="252"/>
                  </a:cubicBezTo>
                  <a:cubicBezTo>
                    <a:pt x="170" y="260"/>
                    <a:pt x="167" y="277"/>
                    <a:pt x="176" y="277"/>
                  </a:cubicBezTo>
                  <a:cubicBezTo>
                    <a:pt x="185" y="277"/>
                    <a:pt x="183" y="261"/>
                    <a:pt x="184" y="252"/>
                  </a:cubicBezTo>
                  <a:cubicBezTo>
                    <a:pt x="191" y="197"/>
                    <a:pt x="201" y="85"/>
                    <a:pt x="201" y="85"/>
                  </a:cubicBezTo>
                  <a:cubicBezTo>
                    <a:pt x="204" y="157"/>
                    <a:pt x="178" y="237"/>
                    <a:pt x="209" y="302"/>
                  </a:cubicBezTo>
                  <a:cubicBezTo>
                    <a:pt x="268" y="425"/>
                    <a:pt x="304" y="286"/>
                    <a:pt x="309" y="269"/>
                  </a:cubicBezTo>
                  <a:cubicBezTo>
                    <a:pt x="376" y="368"/>
                    <a:pt x="312" y="284"/>
                    <a:pt x="334" y="35"/>
                  </a:cubicBezTo>
                  <a:cubicBezTo>
                    <a:pt x="336" y="13"/>
                    <a:pt x="334" y="81"/>
                    <a:pt x="343" y="102"/>
                  </a:cubicBezTo>
                  <a:cubicBezTo>
                    <a:pt x="347" y="110"/>
                    <a:pt x="360" y="107"/>
                    <a:pt x="368" y="110"/>
                  </a:cubicBezTo>
                  <a:cubicBezTo>
                    <a:pt x="371" y="169"/>
                    <a:pt x="366" y="228"/>
                    <a:pt x="376" y="286"/>
                  </a:cubicBezTo>
                  <a:cubicBezTo>
                    <a:pt x="377" y="295"/>
                    <a:pt x="401" y="303"/>
                    <a:pt x="401" y="29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42">
              <a:extLst>
                <a:ext uri="{FF2B5EF4-FFF2-40B4-BE49-F238E27FC236}">
                  <a16:creationId xmlns:a16="http://schemas.microsoft.com/office/drawing/2014/main" id="{1D6E72EF-987F-4E14-A2D5-50E6DDE69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1598" y="5835650"/>
              <a:ext cx="7143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Stage</a:t>
              </a:r>
            </a:p>
          </p:txBody>
        </p:sp>
        <p:sp>
          <p:nvSpPr>
            <p:cNvPr id="35" name="Text Box 43">
              <a:extLst>
                <a:ext uri="{FF2B5EF4-FFF2-40B4-BE49-F238E27FC236}">
                  <a16:creationId xmlns:a16="http://schemas.microsoft.com/office/drawing/2014/main" id="{B6DAAA21-0B6A-4190-9565-18B4B5474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486" y="5302250"/>
              <a:ext cx="14589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Objective lens</a:t>
              </a:r>
            </a:p>
          </p:txBody>
        </p:sp>
        <p:sp>
          <p:nvSpPr>
            <p:cNvPr id="36" name="Text Box 44">
              <a:extLst>
                <a:ext uri="{FF2B5EF4-FFF2-40B4-BE49-F238E27FC236}">
                  <a16:creationId xmlns:a16="http://schemas.microsoft.com/office/drawing/2014/main" id="{E28B6AB7-3CE8-4C78-9440-92FDC04F6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61" y="4111625"/>
              <a:ext cx="973137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Dichroic </a:t>
              </a:r>
            </a:p>
            <a:p>
              <a:pPr eaLnBrk="1" hangingPunct="1"/>
              <a:r>
                <a:rPr lang="en-US" altLang="en-US" sz="1600"/>
                <a:t>Mirror</a:t>
              </a:r>
            </a:p>
          </p:txBody>
        </p:sp>
        <p:sp>
          <p:nvSpPr>
            <p:cNvPr id="37" name="Text Box 45">
              <a:extLst>
                <a:ext uri="{FF2B5EF4-FFF2-40B4-BE49-F238E27FC236}">
                  <a16:creationId xmlns:a16="http://schemas.microsoft.com/office/drawing/2014/main" id="{505AC700-A9B4-4067-8672-5915CA343B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936" y="2482850"/>
              <a:ext cx="90646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Camera</a:t>
              </a:r>
            </a:p>
          </p:txBody>
        </p:sp>
        <p:sp>
          <p:nvSpPr>
            <p:cNvPr id="38" name="Text Box 46">
              <a:extLst>
                <a:ext uri="{FF2B5EF4-FFF2-40B4-BE49-F238E27FC236}">
                  <a16:creationId xmlns:a16="http://schemas.microsoft.com/office/drawing/2014/main" id="{46510BC0-A197-4158-8D05-8C86941EE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048" y="2254250"/>
              <a:ext cx="10985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Edge filter</a:t>
              </a:r>
            </a:p>
          </p:txBody>
        </p:sp>
        <p:sp>
          <p:nvSpPr>
            <p:cNvPr id="39" name="Text Box 47">
              <a:extLst>
                <a:ext uri="{FF2B5EF4-FFF2-40B4-BE49-F238E27FC236}">
                  <a16:creationId xmlns:a16="http://schemas.microsoft.com/office/drawing/2014/main" id="{63424D3C-2D7E-4A27-ABF9-472A0507D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598" y="1873250"/>
              <a:ext cx="14351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Focusing lens</a:t>
              </a:r>
            </a:p>
          </p:txBody>
        </p:sp>
        <p:sp>
          <p:nvSpPr>
            <p:cNvPr id="40" name="Text Box 48">
              <a:extLst>
                <a:ext uri="{FF2B5EF4-FFF2-40B4-BE49-F238E27FC236}">
                  <a16:creationId xmlns:a16="http://schemas.microsoft.com/office/drawing/2014/main" id="{11B408B6-4701-47DB-8660-383F5383E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8561" y="3060700"/>
              <a:ext cx="10763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Computer</a:t>
              </a:r>
            </a:p>
          </p:txBody>
        </p:sp>
        <p:sp>
          <p:nvSpPr>
            <p:cNvPr id="41" name="Text Box 49">
              <a:extLst>
                <a:ext uri="{FF2B5EF4-FFF2-40B4-BE49-F238E27FC236}">
                  <a16:creationId xmlns:a16="http://schemas.microsoft.com/office/drawing/2014/main" id="{2609FFE4-007F-4B27-844B-A17CDC038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9811" y="1139825"/>
              <a:ext cx="1100137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/>
                <a:t>Mono-</a:t>
              </a:r>
            </a:p>
            <a:p>
              <a:pPr algn="ctr" eaLnBrk="1" hangingPunct="1"/>
              <a:r>
                <a:rPr lang="en-US" altLang="en-US" sz="1600"/>
                <a:t>chromator</a:t>
              </a:r>
            </a:p>
          </p:txBody>
        </p: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A7DF947D-97D3-443E-BEE6-C7274B9B8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4598" y="1492250"/>
              <a:ext cx="622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CCD</a:t>
              </a:r>
            </a:p>
          </p:txBody>
        </p:sp>
        <p:sp>
          <p:nvSpPr>
            <p:cNvPr id="43" name="Rectangle 51">
              <a:extLst>
                <a:ext uri="{FF2B5EF4-FFF2-40B4-BE49-F238E27FC236}">
                  <a16:creationId xmlns:a16="http://schemas.microsoft.com/office/drawing/2014/main" id="{C1F81A6C-8766-4651-BFAE-C8186BCB89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553698" y="3625850"/>
              <a:ext cx="736600" cy="762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>
                <a:latin typeface="Calibri" panose="020F0502020204030204" pitchFamily="34" charset="0"/>
              </a:endParaRPr>
            </a:p>
          </p:txBody>
        </p:sp>
        <p:sp>
          <p:nvSpPr>
            <p:cNvPr id="44" name="Text Box 54">
              <a:extLst>
                <a:ext uri="{FF2B5EF4-FFF2-40B4-BE49-F238E27FC236}">
                  <a16:creationId xmlns:a16="http://schemas.microsoft.com/office/drawing/2014/main" id="{BFFB178D-EB8E-487B-91CD-8FEEF1F7A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1598" y="720725"/>
              <a:ext cx="14033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Optical fiber</a:t>
              </a:r>
            </a:p>
          </p:txBody>
        </p:sp>
        <p:sp>
          <p:nvSpPr>
            <p:cNvPr id="45" name="Text Box 55">
              <a:extLst>
                <a:ext uri="{FF2B5EF4-FFF2-40B4-BE49-F238E27FC236}">
                  <a16:creationId xmlns:a16="http://schemas.microsoft.com/office/drawing/2014/main" id="{D7EE7D29-48CE-4AC5-8156-756167512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0423" y="4159250"/>
              <a:ext cx="8477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dirty="0"/>
                <a:t>LASER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273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94" y="76200"/>
            <a:ext cx="822942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</a:rPr>
              <a:t>Raman Instrumentation</a:t>
            </a:r>
          </a:p>
        </p:txBody>
      </p:sp>
      <p:sp>
        <p:nvSpPr>
          <p:cNvPr id="854031" name="Text Box 15"/>
          <p:cNvSpPr txBox="1">
            <a:spLocks noChangeArrowheads="1"/>
          </p:cNvSpPr>
          <p:nvPr/>
        </p:nvSpPr>
        <p:spPr bwMode="auto">
          <a:xfrm>
            <a:off x="1047465" y="5562602"/>
            <a:ext cx="2616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Tunable Laser System</a:t>
            </a:r>
          </a:p>
        </p:txBody>
      </p:sp>
      <p:sp>
        <p:nvSpPr>
          <p:cNvPr id="854032" name="Text Box 16"/>
          <p:cNvSpPr txBox="1">
            <a:spLocks noChangeArrowheads="1"/>
          </p:cNvSpPr>
          <p:nvPr/>
        </p:nvSpPr>
        <p:spPr bwMode="auto">
          <a:xfrm>
            <a:off x="5485710" y="5562602"/>
            <a:ext cx="313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Versatile Detection System</a:t>
            </a:r>
          </a:p>
        </p:txBody>
      </p:sp>
      <p:pic>
        <p:nvPicPr>
          <p:cNvPr id="854033" name="Picture 17" descr="TE300drawin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53" y="1894682"/>
            <a:ext cx="8840293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DD464-76F7-4AF0-A48A-569A4D9F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731B91B-B790-46A1-8831-6E4DA1CBB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Microscope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5C4ED-5B62-4C81-AECE-FB5A646D8A0D}"/>
              </a:ext>
            </a:extLst>
          </p:cNvPr>
          <p:cNvSpPr txBox="1"/>
          <p:nvPr/>
        </p:nvSpPr>
        <p:spPr>
          <a:xfrm>
            <a:off x="259571" y="4255364"/>
            <a:ext cx="248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Narrow peaks.</a:t>
            </a:r>
          </a:p>
          <a:p>
            <a:r>
              <a:rPr lang="en-US" dirty="0"/>
              <a:t>Need higher resolution.</a:t>
            </a:r>
          </a:p>
        </p:txBody>
      </p:sp>
    </p:spTree>
    <p:extLst>
      <p:ext uri="{BB962C8B-B14F-4D97-AF65-F5344CB8AC3E}">
        <p14:creationId xmlns:p14="http://schemas.microsoft.com/office/powerpoint/2010/main" val="231300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>
            <a:extLst>
              <a:ext uri="{FF2B5EF4-FFF2-40B4-BE49-F238E27FC236}">
                <a16:creationId xmlns:a16="http://schemas.microsoft.com/office/drawing/2014/main" id="{4A8A60B6-4109-4CF3-93D4-5DFA5D7F2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533" y="407195"/>
            <a:ext cx="5185533" cy="33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993D4F-C1F4-473C-9B6C-9B69156A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F47EAA-BB38-4A4B-BA46-6707C4E1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Microscope</a:t>
            </a:r>
          </a:p>
        </p:txBody>
      </p:sp>
      <p:pic>
        <p:nvPicPr>
          <p:cNvPr id="7170" name="Picture 2" descr="Image result for renishaw raman">
            <a:extLst>
              <a:ext uri="{FF2B5EF4-FFF2-40B4-BE49-F238E27FC236}">
                <a16:creationId xmlns:a16="http://schemas.microsoft.com/office/drawing/2014/main" id="{DFC83BD8-CE11-4DBF-90C0-119D3908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04" y="3118815"/>
            <a:ext cx="6318209" cy="36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9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raman microscope map">
            <a:extLst>
              <a:ext uri="{FF2B5EF4-FFF2-40B4-BE49-F238E27FC236}">
                <a16:creationId xmlns:a16="http://schemas.microsoft.com/office/drawing/2014/main" id="{BA663F0A-2F31-4C57-90C3-81EC4251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3" y="3549243"/>
            <a:ext cx="7287870" cy="311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F3DE46-995D-4417-B370-9C4F0D28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8094368F-EDEC-41B8-8A5A-9378B7E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0" y="793593"/>
            <a:ext cx="3533870" cy="235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22ACD0BE-F7AE-4D61-82E1-8050708B2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Microscope Map</a:t>
            </a:r>
          </a:p>
        </p:txBody>
      </p:sp>
      <p:pic>
        <p:nvPicPr>
          <p:cNvPr id="13318" name="Picture 6" descr="Image result for raman microscope map">
            <a:extLst>
              <a:ext uri="{FF2B5EF4-FFF2-40B4-BE49-F238E27FC236}">
                <a16:creationId xmlns:a16="http://schemas.microsoft.com/office/drawing/2014/main" id="{A501F865-75C2-4C3C-A6E2-A0195484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20" y="768951"/>
            <a:ext cx="3605989" cy="25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B8D04-9335-46B0-B874-6BBA8E060618}"/>
              </a:ext>
            </a:extLst>
          </p:cNvPr>
          <p:cNvSpPr/>
          <p:nvPr/>
        </p:nvSpPr>
        <p:spPr>
          <a:xfrm>
            <a:off x="256902" y="917575"/>
            <a:ext cx="5499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Horiba JY </a:t>
            </a:r>
            <a:r>
              <a:rPr lang="en-US" b="1" dirty="0" err="1"/>
              <a:t>LabRam</a:t>
            </a:r>
            <a:r>
              <a:rPr lang="en-US" b="1" dirty="0"/>
              <a:t> HR800 Raman Spectrometer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B9F8A-BC4C-488D-8985-7FFCBD492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In House Raman Spectrometer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FC0CBA-DBF6-4E49-AA64-1C73D4C55A95}"/>
              </a:ext>
            </a:extLst>
          </p:cNvPr>
          <p:cNvSpPr/>
          <p:nvPr/>
        </p:nvSpPr>
        <p:spPr>
          <a:xfrm>
            <a:off x="4780618" y="174451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2000" dirty="0">
                <a:solidFill>
                  <a:srgbClr val="333333"/>
                </a:solidFill>
                <a:latin typeface="Arial" panose="020B0604020202020204" pitchFamily="34" charset="0"/>
              </a:rPr>
              <a:t>Excitation:</a:t>
            </a:r>
          </a:p>
          <a:p>
            <a:r>
              <a:rPr lang="nn-NO" sz="2000" dirty="0">
                <a:solidFill>
                  <a:srgbClr val="333333"/>
                </a:solidFill>
                <a:latin typeface="Arial" panose="020B0604020202020204" pitchFamily="34" charset="0"/>
              </a:rPr>
              <a:t>785 nm, 633 nm, 514.5 nm, </a:t>
            </a:r>
          </a:p>
          <a:p>
            <a:r>
              <a:rPr lang="nn-NO" sz="2000" dirty="0">
                <a:solidFill>
                  <a:srgbClr val="333333"/>
                </a:solidFill>
                <a:latin typeface="Arial" panose="020B0604020202020204" pitchFamily="34" charset="0"/>
              </a:rPr>
              <a:t>488 nm, 458 nm &amp; 364 nm</a:t>
            </a:r>
          </a:p>
          <a:p>
            <a:endParaRPr lang="nn-NO" sz="2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fr-FR" sz="2000" dirty="0">
                <a:solidFill>
                  <a:srgbClr val="333333"/>
                </a:solidFill>
                <a:latin typeface="Arial" panose="020B0604020202020204" pitchFamily="34" charset="0"/>
              </a:rPr>
              <a:t>5x, 10x, 20x, 40x &amp; 50x Visible/NIR objectives</a:t>
            </a:r>
            <a:endParaRPr lang="nn-NO" sz="2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CCD detector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17246" y="5395434"/>
            <a:ext cx="1309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CSL 3701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7492" y="4564437"/>
            <a:ext cx="37258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MAC Lab</a:t>
            </a:r>
          </a:p>
          <a:p>
            <a:pPr algn="ctr"/>
            <a:r>
              <a:rPr lang="en-US" sz="2400" dirty="0"/>
              <a:t> (Materials Characterization)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D3BB8B-790C-43DE-8EC0-205AFD5A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2290" name="Picture 2" descr="https://www.chem.fsu.edu/file/u1341/Horiba%20JY%20LabRam.png">
            <a:extLst>
              <a:ext uri="{FF2B5EF4-FFF2-40B4-BE49-F238E27FC236}">
                <a16:creationId xmlns:a16="http://schemas.microsoft.com/office/drawing/2014/main" id="{D69E0572-3649-46E0-91AA-F0AB8D16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3" y="1360438"/>
            <a:ext cx="4169340" cy="31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233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481224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751828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641809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96" y="3090703"/>
            <a:ext cx="2221382" cy="129987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F45ADA5-20A5-442E-922A-9A6A8C64ECCC}"/>
              </a:ext>
            </a:extLst>
          </p:cNvPr>
          <p:cNvSpPr txBox="1">
            <a:spLocks/>
          </p:cNvSpPr>
          <p:nvPr/>
        </p:nvSpPr>
        <p:spPr>
          <a:xfrm>
            <a:off x="726090" y="3830054"/>
            <a:ext cx="3678996" cy="2854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Measurements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Microscope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Polarized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Confocal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SERS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Time Resolved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Portable</a:t>
            </a:r>
          </a:p>
        </p:txBody>
      </p:sp>
      <p:pic>
        <p:nvPicPr>
          <p:cNvPr id="38" name="Picture 2" descr="Image result for checkmark">
            <a:extLst>
              <a:ext uri="{FF2B5EF4-FFF2-40B4-BE49-F238E27FC236}">
                <a16:creationId xmlns:a16="http://schemas.microsoft.com/office/drawing/2014/main" id="{DF665FB9-9EC8-480A-A349-2B47BB18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5" y="4244601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925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183FF-009B-4E72-9E3A-A82BB370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4338" name="Picture 2" descr="Image result for polarized raman">
            <a:extLst>
              <a:ext uri="{FF2B5EF4-FFF2-40B4-BE49-F238E27FC236}">
                <a16:creationId xmlns:a16="http://schemas.microsoft.com/office/drawing/2014/main" id="{0621C2EC-92D0-4438-8094-868E829E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94" y="1110434"/>
            <a:ext cx="4215916" cy="28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E8E3E-AEF3-4E83-A96A-66301042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98" y="578163"/>
            <a:ext cx="3343593" cy="3472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DA51F1-EFED-4C1B-B42F-F0F4899AC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Polarized Raman Spectroscopy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B7F0B-45E2-4935-BF60-C8C7ED297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74" y="4189847"/>
            <a:ext cx="5041474" cy="25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7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481224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751828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59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641809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96" y="3090703"/>
            <a:ext cx="2221382" cy="129987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F45ADA5-20A5-442E-922A-9A6A8C64ECCC}"/>
              </a:ext>
            </a:extLst>
          </p:cNvPr>
          <p:cNvSpPr txBox="1">
            <a:spLocks/>
          </p:cNvSpPr>
          <p:nvPr/>
        </p:nvSpPr>
        <p:spPr>
          <a:xfrm>
            <a:off x="726090" y="3830054"/>
            <a:ext cx="3678996" cy="2854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Measurements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Microscope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Polarized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Confocal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SERS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Time Resolved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Portable</a:t>
            </a:r>
          </a:p>
        </p:txBody>
      </p:sp>
      <p:pic>
        <p:nvPicPr>
          <p:cNvPr id="38" name="Picture 2" descr="Image result for checkmark">
            <a:extLst>
              <a:ext uri="{FF2B5EF4-FFF2-40B4-BE49-F238E27FC236}">
                <a16:creationId xmlns:a16="http://schemas.microsoft.com/office/drawing/2014/main" id="{DF665FB9-9EC8-480A-A349-2B47BB18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5" y="4244601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checkmark">
            <a:extLst>
              <a:ext uri="{FF2B5EF4-FFF2-40B4-BE49-F238E27FC236}">
                <a16:creationId xmlns:a16="http://schemas.microsoft.com/office/drawing/2014/main" id="{64CFFF4C-B3A4-4AD8-B140-518DFBD5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99" y="4711586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99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375FE171-8BC0-408E-9A23-F27B78A74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891595"/>
            <a:ext cx="8458200" cy="57150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000" dirty="0"/>
              <a:t>Scattering depends on: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dirty="0"/>
              <a:t>	 the size of the scattering particles (</a:t>
            </a:r>
            <a:r>
              <a:rPr lang="en-US" altLang="en-US" sz="2000" b="1" dirty="0">
                <a:solidFill>
                  <a:srgbClr val="FF0000"/>
                </a:solidFill>
              </a:rPr>
              <a:t>R</a:t>
            </a:r>
            <a:r>
              <a:rPr lang="en-US" altLang="en-US" sz="2000" dirty="0"/>
              <a:t>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dirty="0"/>
              <a:t>	the wavelength of light (</a:t>
            </a:r>
            <a:r>
              <a:rPr lang="en-US" alt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en-US" sz="2000" dirty="0"/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000" dirty="0"/>
          </a:p>
          <a:p>
            <a:pPr marL="230188" indent="0">
              <a:lnSpc>
                <a:spcPct val="80000"/>
              </a:lnSpc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Geometric</a:t>
            </a:r>
            <a:r>
              <a:rPr lang="en-US" altLang="en-US" sz="2000" dirty="0"/>
              <a:t> scattering (reflection): </a:t>
            </a:r>
            <a:r>
              <a:rPr lang="en-US" altLang="en-US" sz="2000" dirty="0">
                <a:solidFill>
                  <a:srgbClr val="FF0000"/>
                </a:solidFill>
              </a:rPr>
              <a:t>R&gt;&gt;</a:t>
            </a:r>
            <a:r>
              <a:rPr lang="en-US" alt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Rain drops (R~10-100 </a:t>
            </a:r>
            <a:r>
              <a:rPr lang="en-US" altLang="en-US" sz="2000" dirty="0">
                <a:latin typeface="Symbol" panose="05050102010706020507" pitchFamily="18" charset="2"/>
              </a:rPr>
              <a:t>m</a:t>
            </a:r>
            <a:r>
              <a:rPr lang="en-US" altLang="en-US" sz="2000" dirty="0"/>
              <a:t>m)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All wavelengths equally scattered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Optical effects: white clouds</a:t>
            </a:r>
          </a:p>
          <a:p>
            <a:pPr lvl="1">
              <a:lnSpc>
                <a:spcPct val="80000"/>
              </a:lnSpc>
            </a:pPr>
            <a:endParaRPr lang="en-US" altLang="en-US" sz="2000" dirty="0"/>
          </a:p>
          <a:p>
            <a:pPr marL="230188" indent="0">
              <a:lnSpc>
                <a:spcPct val="80000"/>
              </a:lnSpc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Mie</a:t>
            </a:r>
            <a:r>
              <a:rPr lang="en-US" altLang="en-US" sz="2000" dirty="0"/>
              <a:t> scattering: </a:t>
            </a:r>
            <a:r>
              <a:rPr lang="en-US" altLang="en-US" sz="2000" dirty="0" err="1">
                <a:solidFill>
                  <a:srgbClr val="FF0000"/>
                </a:solidFill>
              </a:rPr>
              <a:t>R~</a:t>
            </a:r>
            <a:r>
              <a:rPr lang="en-US" alt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endParaRPr lang="en-US" alt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Aerosols (R~0.01-1 </a:t>
            </a:r>
            <a:r>
              <a:rPr lang="en-US" altLang="en-US" sz="2000" dirty="0">
                <a:latin typeface="Symbol" panose="05050102010706020507" pitchFamily="18" charset="2"/>
              </a:rPr>
              <a:t>m</a:t>
            </a:r>
            <a:r>
              <a:rPr lang="en-US" altLang="en-US" sz="2000" dirty="0"/>
              <a:t>m)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Red scattered better than blue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Blue moon, blue sun</a:t>
            </a:r>
          </a:p>
          <a:p>
            <a:pPr lvl="1">
              <a:lnSpc>
                <a:spcPct val="80000"/>
              </a:lnSpc>
              <a:buFont typeface="MS Mincho" panose="02020609040205080304" pitchFamily="49" charset="-128"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endParaRPr lang="en-US" alt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marL="230188" indent="0">
              <a:lnSpc>
                <a:spcPct val="80000"/>
              </a:lnSpc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Rayleigh</a:t>
            </a:r>
            <a:r>
              <a:rPr lang="en-US" altLang="en-US" sz="2000" dirty="0"/>
              <a:t> scattering: </a:t>
            </a:r>
            <a:r>
              <a:rPr lang="en-US" altLang="en-US" sz="2000" dirty="0">
                <a:solidFill>
                  <a:srgbClr val="FF0000"/>
                </a:solidFill>
              </a:rPr>
              <a:t>R&lt;&lt;</a:t>
            </a:r>
            <a:r>
              <a:rPr lang="en-US" alt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Molecules (R~0.0001-0.001 mm)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Blues scattered better than red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Blue sky, blue mountains, red sunsets  </a:t>
            </a:r>
          </a:p>
        </p:txBody>
      </p:sp>
      <p:sp>
        <p:nvSpPr>
          <p:cNvPr id="69636" name="Oval 4">
            <a:extLst>
              <a:ext uri="{FF2B5EF4-FFF2-40B4-BE49-F238E27FC236}">
                <a16:creationId xmlns:a16="http://schemas.microsoft.com/office/drawing/2014/main" id="{AC63E8F7-D511-41FD-A721-DBED25B19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875" y="2411936"/>
            <a:ext cx="762000" cy="762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Freeform 16">
            <a:extLst>
              <a:ext uri="{FF2B5EF4-FFF2-40B4-BE49-F238E27FC236}">
                <a16:creationId xmlns:a16="http://schemas.microsoft.com/office/drawing/2014/main" id="{6E76EAE9-897D-457C-83D1-1BC600562965}"/>
              </a:ext>
            </a:extLst>
          </p:cNvPr>
          <p:cNvSpPr>
            <a:spLocks/>
          </p:cNvSpPr>
          <p:nvPr/>
        </p:nvSpPr>
        <p:spPr bwMode="auto">
          <a:xfrm>
            <a:off x="5771275" y="2564336"/>
            <a:ext cx="838200" cy="381000"/>
          </a:xfrm>
          <a:custGeom>
            <a:avLst/>
            <a:gdLst>
              <a:gd name="T0" fmla="*/ 0 w 1056"/>
              <a:gd name="T1" fmla="*/ 192 h 208"/>
              <a:gd name="T2" fmla="*/ 96 w 1056"/>
              <a:gd name="T3" fmla="*/ 0 h 208"/>
              <a:gd name="T4" fmla="*/ 192 w 1056"/>
              <a:gd name="T5" fmla="*/ 192 h 208"/>
              <a:gd name="T6" fmla="*/ 288 w 1056"/>
              <a:gd name="T7" fmla="*/ 0 h 208"/>
              <a:gd name="T8" fmla="*/ 384 w 1056"/>
              <a:gd name="T9" fmla="*/ 192 h 208"/>
              <a:gd name="T10" fmla="*/ 480 w 1056"/>
              <a:gd name="T11" fmla="*/ 0 h 208"/>
              <a:gd name="T12" fmla="*/ 576 w 1056"/>
              <a:gd name="T13" fmla="*/ 192 h 208"/>
              <a:gd name="T14" fmla="*/ 672 w 1056"/>
              <a:gd name="T15" fmla="*/ 0 h 208"/>
              <a:gd name="T16" fmla="*/ 768 w 1056"/>
              <a:gd name="T17" fmla="*/ 192 h 208"/>
              <a:gd name="T18" fmla="*/ 864 w 1056"/>
              <a:gd name="T19" fmla="*/ 0 h 208"/>
              <a:gd name="T20" fmla="*/ 960 w 1056"/>
              <a:gd name="T21" fmla="*/ 192 h 208"/>
              <a:gd name="T22" fmla="*/ 1056 w 1056"/>
              <a:gd name="T23" fmla="*/ 9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6" h="208">
                <a:moveTo>
                  <a:pt x="0" y="192"/>
                </a:moveTo>
                <a:cubicBezTo>
                  <a:pt x="32" y="96"/>
                  <a:pt x="64" y="0"/>
                  <a:pt x="96" y="0"/>
                </a:cubicBezTo>
                <a:cubicBezTo>
                  <a:pt x="128" y="0"/>
                  <a:pt x="160" y="192"/>
                  <a:pt x="192" y="192"/>
                </a:cubicBezTo>
                <a:cubicBezTo>
                  <a:pt x="224" y="192"/>
                  <a:pt x="256" y="0"/>
                  <a:pt x="288" y="0"/>
                </a:cubicBezTo>
                <a:cubicBezTo>
                  <a:pt x="320" y="0"/>
                  <a:pt x="352" y="192"/>
                  <a:pt x="384" y="192"/>
                </a:cubicBezTo>
                <a:cubicBezTo>
                  <a:pt x="416" y="192"/>
                  <a:pt x="448" y="0"/>
                  <a:pt x="480" y="0"/>
                </a:cubicBezTo>
                <a:cubicBezTo>
                  <a:pt x="512" y="0"/>
                  <a:pt x="544" y="192"/>
                  <a:pt x="576" y="192"/>
                </a:cubicBezTo>
                <a:cubicBezTo>
                  <a:pt x="608" y="192"/>
                  <a:pt x="640" y="0"/>
                  <a:pt x="672" y="0"/>
                </a:cubicBezTo>
                <a:cubicBezTo>
                  <a:pt x="704" y="0"/>
                  <a:pt x="736" y="192"/>
                  <a:pt x="768" y="192"/>
                </a:cubicBezTo>
                <a:cubicBezTo>
                  <a:pt x="800" y="192"/>
                  <a:pt x="832" y="0"/>
                  <a:pt x="864" y="0"/>
                </a:cubicBezTo>
                <a:cubicBezTo>
                  <a:pt x="896" y="0"/>
                  <a:pt x="928" y="176"/>
                  <a:pt x="960" y="192"/>
                </a:cubicBezTo>
                <a:cubicBezTo>
                  <a:pt x="992" y="208"/>
                  <a:pt x="1040" y="112"/>
                  <a:pt x="1056" y="9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9" name="Line 17">
            <a:extLst>
              <a:ext uri="{FF2B5EF4-FFF2-40B4-BE49-F238E27FC236}">
                <a16:creationId xmlns:a16="http://schemas.microsoft.com/office/drawing/2014/main" id="{374D3F9A-829B-40D8-8256-DA21A5925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5675" y="2716736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0" name="Line 18">
            <a:extLst>
              <a:ext uri="{FF2B5EF4-FFF2-40B4-BE49-F238E27FC236}">
                <a16:creationId xmlns:a16="http://schemas.microsoft.com/office/drawing/2014/main" id="{4DAC5186-091F-4DC5-87A4-D4D0D911B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2275" y="248813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1" name="Text Box 19">
            <a:extLst>
              <a:ext uri="{FF2B5EF4-FFF2-40B4-BE49-F238E27FC236}">
                <a16:creationId xmlns:a16="http://schemas.microsoft.com/office/drawing/2014/main" id="{01022F10-9CD6-4CA4-8E5C-C8823E1A4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200" y="2121424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69652" name="Line 20">
            <a:extLst>
              <a:ext uri="{FF2B5EF4-FFF2-40B4-BE49-F238E27FC236}">
                <a16:creationId xmlns:a16="http://schemas.microsoft.com/office/drawing/2014/main" id="{E36B3B91-A13F-4B7B-9389-21FBD11B3CC1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8057275" y="2792936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9" name="Oval 27">
            <a:extLst>
              <a:ext uri="{FF2B5EF4-FFF2-40B4-BE49-F238E27FC236}">
                <a16:creationId xmlns:a16="http://schemas.microsoft.com/office/drawing/2014/main" id="{7B0D621D-9397-4600-8F8E-12F75FC2F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3886200"/>
            <a:ext cx="457200" cy="457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0" name="Freeform 28">
            <a:extLst>
              <a:ext uri="{FF2B5EF4-FFF2-40B4-BE49-F238E27FC236}">
                <a16:creationId xmlns:a16="http://schemas.microsoft.com/office/drawing/2014/main" id="{AF57E9BF-78D3-41E1-B13B-A090FD120FD3}"/>
              </a:ext>
            </a:extLst>
          </p:cNvPr>
          <p:cNvSpPr>
            <a:spLocks/>
          </p:cNvSpPr>
          <p:nvPr/>
        </p:nvSpPr>
        <p:spPr bwMode="auto">
          <a:xfrm>
            <a:off x="4927600" y="3962400"/>
            <a:ext cx="1600200" cy="381000"/>
          </a:xfrm>
          <a:custGeom>
            <a:avLst/>
            <a:gdLst>
              <a:gd name="T0" fmla="*/ 0 w 1056"/>
              <a:gd name="T1" fmla="*/ 192 h 208"/>
              <a:gd name="T2" fmla="*/ 96 w 1056"/>
              <a:gd name="T3" fmla="*/ 0 h 208"/>
              <a:gd name="T4" fmla="*/ 192 w 1056"/>
              <a:gd name="T5" fmla="*/ 192 h 208"/>
              <a:gd name="T6" fmla="*/ 288 w 1056"/>
              <a:gd name="T7" fmla="*/ 0 h 208"/>
              <a:gd name="T8" fmla="*/ 384 w 1056"/>
              <a:gd name="T9" fmla="*/ 192 h 208"/>
              <a:gd name="T10" fmla="*/ 480 w 1056"/>
              <a:gd name="T11" fmla="*/ 0 h 208"/>
              <a:gd name="T12" fmla="*/ 576 w 1056"/>
              <a:gd name="T13" fmla="*/ 192 h 208"/>
              <a:gd name="T14" fmla="*/ 672 w 1056"/>
              <a:gd name="T15" fmla="*/ 0 h 208"/>
              <a:gd name="T16" fmla="*/ 768 w 1056"/>
              <a:gd name="T17" fmla="*/ 192 h 208"/>
              <a:gd name="T18" fmla="*/ 864 w 1056"/>
              <a:gd name="T19" fmla="*/ 0 h 208"/>
              <a:gd name="T20" fmla="*/ 960 w 1056"/>
              <a:gd name="T21" fmla="*/ 192 h 208"/>
              <a:gd name="T22" fmla="*/ 1056 w 1056"/>
              <a:gd name="T23" fmla="*/ 9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6" h="208">
                <a:moveTo>
                  <a:pt x="0" y="192"/>
                </a:moveTo>
                <a:cubicBezTo>
                  <a:pt x="32" y="96"/>
                  <a:pt x="64" y="0"/>
                  <a:pt x="96" y="0"/>
                </a:cubicBezTo>
                <a:cubicBezTo>
                  <a:pt x="128" y="0"/>
                  <a:pt x="160" y="192"/>
                  <a:pt x="192" y="192"/>
                </a:cubicBezTo>
                <a:cubicBezTo>
                  <a:pt x="224" y="192"/>
                  <a:pt x="256" y="0"/>
                  <a:pt x="288" y="0"/>
                </a:cubicBezTo>
                <a:cubicBezTo>
                  <a:pt x="320" y="0"/>
                  <a:pt x="352" y="192"/>
                  <a:pt x="384" y="192"/>
                </a:cubicBezTo>
                <a:cubicBezTo>
                  <a:pt x="416" y="192"/>
                  <a:pt x="448" y="0"/>
                  <a:pt x="480" y="0"/>
                </a:cubicBezTo>
                <a:cubicBezTo>
                  <a:pt x="512" y="0"/>
                  <a:pt x="544" y="192"/>
                  <a:pt x="576" y="192"/>
                </a:cubicBezTo>
                <a:cubicBezTo>
                  <a:pt x="608" y="192"/>
                  <a:pt x="640" y="0"/>
                  <a:pt x="672" y="0"/>
                </a:cubicBezTo>
                <a:cubicBezTo>
                  <a:pt x="704" y="0"/>
                  <a:pt x="736" y="192"/>
                  <a:pt x="768" y="192"/>
                </a:cubicBezTo>
                <a:cubicBezTo>
                  <a:pt x="800" y="192"/>
                  <a:pt x="832" y="0"/>
                  <a:pt x="864" y="0"/>
                </a:cubicBezTo>
                <a:cubicBezTo>
                  <a:pt x="896" y="0"/>
                  <a:pt x="928" y="176"/>
                  <a:pt x="960" y="192"/>
                </a:cubicBezTo>
                <a:cubicBezTo>
                  <a:pt x="992" y="208"/>
                  <a:pt x="1040" y="112"/>
                  <a:pt x="1056" y="9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1" name="Line 29">
            <a:extLst>
              <a:ext uri="{FF2B5EF4-FFF2-40B4-BE49-F238E27FC236}">
                <a16:creationId xmlns:a16="http://schemas.microsoft.com/office/drawing/2014/main" id="{49BC72D1-277B-413B-846A-043113DD1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4000" y="41148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2" name="Text Box 30">
            <a:extLst>
              <a:ext uri="{FF2B5EF4-FFF2-40B4-BE49-F238E27FC236}">
                <a16:creationId xmlns:a16="http://schemas.microsoft.com/office/drawing/2014/main" id="{739E41FF-E35A-4E73-899E-2ABFB47AE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525" y="351948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69663" name="Line 31">
            <a:extLst>
              <a:ext uri="{FF2B5EF4-FFF2-40B4-BE49-F238E27FC236}">
                <a16:creationId xmlns:a16="http://schemas.microsoft.com/office/drawing/2014/main" id="{F4569AD5-C11D-4190-AD03-32D8F594B1A5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8242300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4" name="Oval 32">
            <a:extLst>
              <a:ext uri="{FF2B5EF4-FFF2-40B4-BE49-F238E27FC236}">
                <a16:creationId xmlns:a16="http://schemas.microsoft.com/office/drawing/2014/main" id="{684649C1-2E19-475D-B9F9-C0082C2F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55626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5" name="Freeform 33">
            <a:extLst>
              <a:ext uri="{FF2B5EF4-FFF2-40B4-BE49-F238E27FC236}">
                <a16:creationId xmlns:a16="http://schemas.microsoft.com/office/drawing/2014/main" id="{519339DB-1C30-4C0B-AC97-25E97F9BA0F0}"/>
              </a:ext>
            </a:extLst>
          </p:cNvPr>
          <p:cNvSpPr>
            <a:spLocks/>
          </p:cNvSpPr>
          <p:nvPr/>
        </p:nvSpPr>
        <p:spPr bwMode="auto">
          <a:xfrm>
            <a:off x="5461000" y="5410200"/>
            <a:ext cx="2057400" cy="381000"/>
          </a:xfrm>
          <a:custGeom>
            <a:avLst/>
            <a:gdLst>
              <a:gd name="T0" fmla="*/ 0 w 1056"/>
              <a:gd name="T1" fmla="*/ 192 h 208"/>
              <a:gd name="T2" fmla="*/ 96 w 1056"/>
              <a:gd name="T3" fmla="*/ 0 h 208"/>
              <a:gd name="T4" fmla="*/ 192 w 1056"/>
              <a:gd name="T5" fmla="*/ 192 h 208"/>
              <a:gd name="T6" fmla="*/ 288 w 1056"/>
              <a:gd name="T7" fmla="*/ 0 h 208"/>
              <a:gd name="T8" fmla="*/ 384 w 1056"/>
              <a:gd name="T9" fmla="*/ 192 h 208"/>
              <a:gd name="T10" fmla="*/ 480 w 1056"/>
              <a:gd name="T11" fmla="*/ 0 h 208"/>
              <a:gd name="T12" fmla="*/ 576 w 1056"/>
              <a:gd name="T13" fmla="*/ 192 h 208"/>
              <a:gd name="T14" fmla="*/ 672 w 1056"/>
              <a:gd name="T15" fmla="*/ 0 h 208"/>
              <a:gd name="T16" fmla="*/ 768 w 1056"/>
              <a:gd name="T17" fmla="*/ 192 h 208"/>
              <a:gd name="T18" fmla="*/ 864 w 1056"/>
              <a:gd name="T19" fmla="*/ 0 h 208"/>
              <a:gd name="T20" fmla="*/ 960 w 1056"/>
              <a:gd name="T21" fmla="*/ 192 h 208"/>
              <a:gd name="T22" fmla="*/ 1056 w 1056"/>
              <a:gd name="T23" fmla="*/ 9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6" h="208">
                <a:moveTo>
                  <a:pt x="0" y="192"/>
                </a:moveTo>
                <a:cubicBezTo>
                  <a:pt x="32" y="96"/>
                  <a:pt x="64" y="0"/>
                  <a:pt x="96" y="0"/>
                </a:cubicBezTo>
                <a:cubicBezTo>
                  <a:pt x="128" y="0"/>
                  <a:pt x="160" y="192"/>
                  <a:pt x="192" y="192"/>
                </a:cubicBezTo>
                <a:cubicBezTo>
                  <a:pt x="224" y="192"/>
                  <a:pt x="256" y="0"/>
                  <a:pt x="288" y="0"/>
                </a:cubicBezTo>
                <a:cubicBezTo>
                  <a:pt x="320" y="0"/>
                  <a:pt x="352" y="192"/>
                  <a:pt x="384" y="192"/>
                </a:cubicBezTo>
                <a:cubicBezTo>
                  <a:pt x="416" y="192"/>
                  <a:pt x="448" y="0"/>
                  <a:pt x="480" y="0"/>
                </a:cubicBezTo>
                <a:cubicBezTo>
                  <a:pt x="512" y="0"/>
                  <a:pt x="544" y="192"/>
                  <a:pt x="576" y="192"/>
                </a:cubicBezTo>
                <a:cubicBezTo>
                  <a:pt x="608" y="192"/>
                  <a:pt x="640" y="0"/>
                  <a:pt x="672" y="0"/>
                </a:cubicBezTo>
                <a:cubicBezTo>
                  <a:pt x="704" y="0"/>
                  <a:pt x="736" y="192"/>
                  <a:pt x="768" y="192"/>
                </a:cubicBezTo>
                <a:cubicBezTo>
                  <a:pt x="800" y="192"/>
                  <a:pt x="832" y="0"/>
                  <a:pt x="864" y="0"/>
                </a:cubicBezTo>
                <a:cubicBezTo>
                  <a:pt x="896" y="0"/>
                  <a:pt x="928" y="176"/>
                  <a:pt x="960" y="192"/>
                </a:cubicBezTo>
                <a:cubicBezTo>
                  <a:pt x="992" y="208"/>
                  <a:pt x="1040" y="112"/>
                  <a:pt x="1056" y="9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6" name="Line 34">
            <a:extLst>
              <a:ext uri="{FF2B5EF4-FFF2-40B4-BE49-F238E27FC236}">
                <a16:creationId xmlns:a16="http://schemas.microsoft.com/office/drawing/2014/main" id="{5F1AD5AA-1BC3-4180-A66F-DB3551C66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8400" y="56388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7" name="Text Box 35">
            <a:extLst>
              <a:ext uri="{FF2B5EF4-FFF2-40B4-BE49-F238E27FC236}">
                <a16:creationId xmlns:a16="http://schemas.microsoft.com/office/drawing/2014/main" id="{EF3E2F75-520B-41EB-878F-8722B9F2C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725" y="496728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69668" name="Line 36">
            <a:extLst>
              <a:ext uri="{FF2B5EF4-FFF2-40B4-BE49-F238E27FC236}">
                <a16:creationId xmlns:a16="http://schemas.microsoft.com/office/drawing/2014/main" id="{D159C318-5295-4F2D-9062-4F9E58949BF4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82804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9" name="Text Box 37">
            <a:extLst>
              <a:ext uri="{FF2B5EF4-FFF2-40B4-BE49-F238E27FC236}">
                <a16:creationId xmlns:a16="http://schemas.microsoft.com/office/drawing/2014/main" id="{B08C12F2-AB74-45C1-AD7D-A010F9813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275" y="2529411"/>
            <a:ext cx="33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9670" name="Text Box 38">
            <a:extLst>
              <a:ext uri="{FF2B5EF4-FFF2-40B4-BE49-F238E27FC236}">
                <a16:creationId xmlns:a16="http://schemas.microsoft.com/office/drawing/2014/main" id="{25EECB00-3F04-4000-81D3-54AE7C161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800" y="3900488"/>
            <a:ext cx="33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9671" name="Text Box 39">
            <a:extLst>
              <a:ext uri="{FF2B5EF4-FFF2-40B4-BE49-F238E27FC236}">
                <a16:creationId xmlns:a16="http://schemas.microsoft.com/office/drawing/2014/main" id="{158F3B74-1227-463F-ADB3-FBDB5DCA6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800" y="5410200"/>
            <a:ext cx="33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9672" name="Line 40">
            <a:extLst>
              <a:ext uri="{FF2B5EF4-FFF2-40B4-BE49-F238E27FC236}">
                <a16:creationId xmlns:a16="http://schemas.microsoft.com/office/drawing/2014/main" id="{6AC230B5-DA5C-4B3C-B184-C62790C1C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0" y="3886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3" name="Line 41">
            <a:extLst>
              <a:ext uri="{FF2B5EF4-FFF2-40B4-BE49-F238E27FC236}">
                <a16:creationId xmlns:a16="http://schemas.microsoft.com/office/drawing/2014/main" id="{FE218E67-1E5F-4DBE-9B26-9612EC83C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44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341AB618-AC2B-473B-997E-286300250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Wavelength Dependent Scatter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4D410-3062-4888-B79F-2EF80CD3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45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optics-focus.com/images/manual_xyz_stage/MAXYZ-90R.jpg">
            <a:extLst>
              <a:ext uri="{FF2B5EF4-FFF2-40B4-BE49-F238E27FC236}">
                <a16:creationId xmlns:a16="http://schemas.microsoft.com/office/drawing/2014/main" id="{E13B66DF-4855-4646-B654-34948C4E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3" y="3909288"/>
            <a:ext cx="3314269" cy="33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75BE53-7BD4-4006-AD01-0C9BE415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A47E7-4998-4BF5-B070-B1E27D0D9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Raman Microscopy</a:t>
            </a:r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2A6B7A2E-200E-404D-8E32-E6DDCF0C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1577"/>
            <a:ext cx="3247736" cy="21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895675-D080-45A3-BE95-E5410DE28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219" y="1590392"/>
            <a:ext cx="4770581" cy="1563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687255-E3E1-4C5E-AC61-99E9C68D70E8}"/>
              </a:ext>
            </a:extLst>
          </p:cNvPr>
          <p:cNvSpPr txBox="1"/>
          <p:nvPr/>
        </p:nvSpPr>
        <p:spPr>
          <a:xfrm>
            <a:off x="457200" y="73076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Conventional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5F283-91BB-42D5-8C7C-90E498439D6E}"/>
              </a:ext>
            </a:extLst>
          </p:cNvPr>
          <p:cNvSpPr txBox="1"/>
          <p:nvPr/>
        </p:nvSpPr>
        <p:spPr>
          <a:xfrm>
            <a:off x="457200" y="3838799"/>
            <a:ext cx="339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Confocal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71995-DEFB-41B9-92FE-36EFB722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481" y="4362019"/>
            <a:ext cx="5006055" cy="192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6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5D69F-BC54-49EC-A1E3-21D9A0AE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B7802-562D-4C7F-A343-B76A948F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05" y="1016000"/>
            <a:ext cx="6391189" cy="482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557C6-DBEC-4B48-93DA-04935E6C4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Raman Microscopy</a:t>
            </a:r>
          </a:p>
        </p:txBody>
      </p:sp>
    </p:spTree>
    <p:extLst>
      <p:ext uri="{BB962C8B-B14F-4D97-AF65-F5344CB8AC3E}">
        <p14:creationId xmlns:p14="http://schemas.microsoft.com/office/powerpoint/2010/main" val="7781225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75BE53-7BD4-4006-AD01-0C9BE415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A47E7-4998-4BF5-B070-B1E27D0D9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Confocal Raman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B2BB7-51F4-455D-BC63-9F3D3D2E8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18" y="1056120"/>
            <a:ext cx="7102763" cy="48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18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CD89522-BDFB-42B7-8E5A-5E399E818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2400"/>
            <a:ext cx="3121025" cy="1814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IN" altLang="en-US"/>
          </a:p>
        </p:txBody>
      </p:sp>
      <p:pic>
        <p:nvPicPr>
          <p:cNvPr id="63492" name="Picture 4" descr="Photosandwich">
            <a:extLst>
              <a:ext uri="{FF2B5EF4-FFF2-40B4-BE49-F238E27FC236}">
                <a16:creationId xmlns:a16="http://schemas.microsoft.com/office/drawing/2014/main" id="{5F0D3654-DDD6-43DF-96AC-776224B6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3630613"/>
            <a:ext cx="33147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60C76A45-C18F-4686-9C6D-4A1E03C6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2971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>
            <a:extLst>
              <a:ext uri="{FF2B5EF4-FFF2-40B4-BE49-F238E27FC236}">
                <a16:creationId xmlns:a16="http://schemas.microsoft.com/office/drawing/2014/main" id="{0458D94F-9CA4-4856-BB05-1DF6753A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2004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Line 7">
            <a:extLst>
              <a:ext uri="{FF2B5EF4-FFF2-40B4-BE49-F238E27FC236}">
                <a16:creationId xmlns:a16="http://schemas.microsoft.com/office/drawing/2014/main" id="{2F7E0A20-8C76-41A9-BB0E-649B216A2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64050" y="2667000"/>
            <a:ext cx="1784350" cy="12652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Line 8">
            <a:extLst>
              <a:ext uri="{FF2B5EF4-FFF2-40B4-BE49-F238E27FC236}">
                <a16:creationId xmlns:a16="http://schemas.microsoft.com/office/drawing/2014/main" id="{4AF3582E-6BE4-4A68-9C49-2ED915745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4597400"/>
            <a:ext cx="2722562" cy="279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97" name="Group 9">
            <a:extLst>
              <a:ext uri="{FF2B5EF4-FFF2-40B4-BE49-F238E27FC236}">
                <a16:creationId xmlns:a16="http://schemas.microsoft.com/office/drawing/2014/main" id="{2DDAA318-4109-4B6D-935D-5E720B5F9FC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676400"/>
            <a:ext cx="2705100" cy="1219200"/>
            <a:chOff x="192" y="912"/>
            <a:chExt cx="1704" cy="768"/>
          </a:xfrm>
        </p:grpSpPr>
        <p:sp>
          <p:nvSpPr>
            <p:cNvPr id="63504" name="Rectangle 10">
              <a:extLst>
                <a:ext uri="{FF2B5EF4-FFF2-40B4-BE49-F238E27FC236}">
                  <a16:creationId xmlns:a16="http://schemas.microsoft.com/office/drawing/2014/main" id="{B0D86E08-B1B1-4AE8-88FC-4A44EE6EC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960"/>
              <a:ext cx="1104" cy="7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63505" name="Rectangle 11">
              <a:extLst>
                <a:ext uri="{FF2B5EF4-FFF2-40B4-BE49-F238E27FC236}">
                  <a16:creationId xmlns:a16="http://schemas.microsoft.com/office/drawing/2014/main" id="{55753E8B-FB35-4F6C-B573-25509C541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200"/>
              <a:ext cx="1104" cy="1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IN" altLang="en-US"/>
            </a:p>
          </p:txBody>
        </p:sp>
        <p:sp>
          <p:nvSpPr>
            <p:cNvPr id="63506" name="Line 12">
              <a:extLst>
                <a:ext uri="{FF2B5EF4-FFF2-40B4-BE49-F238E27FC236}">
                  <a16:creationId xmlns:a16="http://schemas.microsoft.com/office/drawing/2014/main" id="{3A3CD6DB-C8AC-4B48-B245-6E02BEE1D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960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7" name="Text Box 13">
              <a:extLst>
                <a:ext uri="{FF2B5EF4-FFF2-40B4-BE49-F238E27FC236}">
                  <a16:creationId xmlns:a16="http://schemas.microsoft.com/office/drawing/2014/main" id="{FD64C0D9-3C06-45FB-9BFE-6422F90CF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224"/>
              <a:ext cx="40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en-US" sz="1400">
                  <a:latin typeface="Times New Roman" panose="02020603050405020304" pitchFamily="18" charset="0"/>
                </a:rPr>
                <a:t>75 </a:t>
              </a:r>
              <a:r>
                <a:rPr lang="fr-FR" altLang="en-US" sz="1400">
                  <a:latin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fr-FR" altLang="en-US" sz="1400">
                <a:latin typeface="Times New Roman" panose="02020603050405020304" pitchFamily="18" charset="0"/>
              </a:endParaRPr>
            </a:p>
          </p:txBody>
        </p:sp>
        <p:sp>
          <p:nvSpPr>
            <p:cNvPr id="63508" name="Text Box 14">
              <a:extLst>
                <a:ext uri="{FF2B5EF4-FFF2-40B4-BE49-F238E27FC236}">
                  <a16:creationId xmlns:a16="http://schemas.microsoft.com/office/drawing/2014/main" id="{E889575A-952B-49F2-952A-E8F066370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" y="988"/>
              <a:ext cx="7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en-US" sz="1600">
                  <a:latin typeface="Times New Roman" panose="02020603050405020304" pitchFamily="18" charset="0"/>
                </a:rPr>
                <a:t>Polyethylene</a:t>
              </a:r>
            </a:p>
          </p:txBody>
        </p:sp>
        <p:sp>
          <p:nvSpPr>
            <p:cNvPr id="63509" name="Text Box 15">
              <a:extLst>
                <a:ext uri="{FF2B5EF4-FFF2-40B4-BE49-F238E27FC236}">
                  <a16:creationId xmlns:a16="http://schemas.microsoft.com/office/drawing/2014/main" id="{4C68BD59-FB51-4588-8BCD-44EF6A3C2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392"/>
              <a:ext cx="7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en-US" sz="1600">
                  <a:latin typeface="Times New Roman" panose="02020603050405020304" pitchFamily="18" charset="0"/>
                </a:rPr>
                <a:t>Polyethylene</a:t>
              </a:r>
            </a:p>
          </p:txBody>
        </p:sp>
        <p:sp>
          <p:nvSpPr>
            <p:cNvPr id="63510" name="Text Box 16">
              <a:extLst>
                <a:ext uri="{FF2B5EF4-FFF2-40B4-BE49-F238E27FC236}">
                  <a16:creationId xmlns:a16="http://schemas.microsoft.com/office/drawing/2014/main" id="{8DE23F2F-3081-4CAD-B4A1-F3592D3DE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180"/>
              <a:ext cx="40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en-US" sz="1600">
                  <a:latin typeface="Times New Roman" panose="02020603050405020304" pitchFamily="18" charset="0"/>
                </a:rPr>
                <a:t>nylon</a:t>
              </a:r>
            </a:p>
          </p:txBody>
        </p:sp>
        <p:sp>
          <p:nvSpPr>
            <p:cNvPr id="63511" name="Line 17">
              <a:extLst>
                <a:ext uri="{FF2B5EF4-FFF2-40B4-BE49-F238E27FC236}">
                  <a16:creationId xmlns:a16="http://schemas.microsoft.com/office/drawing/2014/main" id="{2B885F7A-2E92-448E-BB27-3EE08160E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912"/>
              <a:ext cx="10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8" name="Line 18">
            <a:extLst>
              <a:ext uri="{FF2B5EF4-FFF2-40B4-BE49-F238E27FC236}">
                <a16:creationId xmlns:a16="http://schemas.microsoft.com/office/drawing/2014/main" id="{5D85C1A0-96DE-4DB2-B0DD-A52E9706D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752600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9" name="Text Box 19">
            <a:extLst>
              <a:ext uri="{FF2B5EF4-FFF2-40B4-BE49-F238E27FC236}">
                <a16:creationId xmlns:a16="http://schemas.microsoft.com/office/drawing/2014/main" id="{7D9F8E13-A4BD-4F2F-A75A-BC385C21F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95600"/>
            <a:ext cx="274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1600">
                <a:latin typeface="Times New Roman" panose="02020603050405020304" pitchFamily="18" charset="0"/>
              </a:rPr>
              <a:t>z</a:t>
            </a:r>
          </a:p>
        </p:txBody>
      </p:sp>
      <p:sp>
        <p:nvSpPr>
          <p:cNvPr id="63500" name="Text Box 20">
            <a:extLst>
              <a:ext uri="{FF2B5EF4-FFF2-40B4-BE49-F238E27FC236}">
                <a16:creationId xmlns:a16="http://schemas.microsoft.com/office/drawing/2014/main" id="{BB0F4278-4735-4212-BF1C-7A1DB6F11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14478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1600"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88C55-EB3D-41B4-930C-2AEB565B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FD5AE7-FA9D-430F-BBFE-FDDAFE244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Confocal Raman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35F3D4-4FA5-48A2-A304-F5084AA29E2B}"/>
              </a:ext>
            </a:extLst>
          </p:cNvPr>
          <p:cNvSpPr txBox="1"/>
          <p:nvPr/>
        </p:nvSpPr>
        <p:spPr>
          <a:xfrm>
            <a:off x="2775186" y="853676"/>
            <a:ext cx="339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Depth Profiling</a:t>
            </a:r>
          </a:p>
        </p:txBody>
      </p:sp>
    </p:spTree>
    <p:extLst>
      <p:ext uri="{BB962C8B-B14F-4D97-AF65-F5344CB8AC3E}">
        <p14:creationId xmlns:p14="http://schemas.microsoft.com/office/powerpoint/2010/main" val="139861812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29A2E-FF05-4194-98AA-E9023145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CB8F8-D8F8-43CF-9A18-29E2360356C6}"/>
              </a:ext>
            </a:extLst>
          </p:cNvPr>
          <p:cNvGrpSpPr/>
          <p:nvPr/>
        </p:nvGrpSpPr>
        <p:grpSpPr>
          <a:xfrm>
            <a:off x="457200" y="1269711"/>
            <a:ext cx="8454766" cy="3828762"/>
            <a:chOff x="1284242" y="2705893"/>
            <a:chExt cx="6734175" cy="3049588"/>
          </a:xfrm>
        </p:grpSpPr>
        <p:sp>
          <p:nvSpPr>
            <p:cNvPr id="5" name="Rectangle 184">
              <a:extLst>
                <a:ext uri="{FF2B5EF4-FFF2-40B4-BE49-F238E27FC236}">
                  <a16:creationId xmlns:a16="http://schemas.microsoft.com/office/drawing/2014/main" id="{3D8251FC-C29D-4239-B596-ACF08E0AF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367" y="3304381"/>
              <a:ext cx="2738438" cy="2279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Line 214">
              <a:extLst>
                <a:ext uri="{FF2B5EF4-FFF2-40B4-BE49-F238E27FC236}">
                  <a16:creationId xmlns:a16="http://schemas.microsoft.com/office/drawing/2014/main" id="{12E59F6C-DDC4-43B4-9249-0CBE64274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0942" y="5558631"/>
              <a:ext cx="0" cy="254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16">
              <a:extLst>
                <a:ext uri="{FF2B5EF4-FFF2-40B4-BE49-F238E27FC236}">
                  <a16:creationId xmlns:a16="http://schemas.microsoft.com/office/drawing/2014/main" id="{6F840650-C57B-4B31-86A2-2F2499EA2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7017" y="5544343"/>
              <a:ext cx="0" cy="396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17">
              <a:extLst>
                <a:ext uri="{FF2B5EF4-FFF2-40B4-BE49-F238E27FC236}">
                  <a16:creationId xmlns:a16="http://schemas.microsoft.com/office/drawing/2014/main" id="{D5D0E0E7-83BF-4CA8-8032-8997E55AF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6742" y="5558631"/>
              <a:ext cx="0" cy="254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19">
              <a:extLst>
                <a:ext uri="{FF2B5EF4-FFF2-40B4-BE49-F238E27FC236}">
                  <a16:creationId xmlns:a16="http://schemas.microsoft.com/office/drawing/2014/main" id="{AA4398BD-9AD7-444F-A544-5C13DC995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405" y="5544343"/>
              <a:ext cx="0" cy="396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20">
              <a:extLst>
                <a:ext uri="{FF2B5EF4-FFF2-40B4-BE49-F238E27FC236}">
                  <a16:creationId xmlns:a16="http://schemas.microsoft.com/office/drawing/2014/main" id="{8E1DD368-A9C7-4104-8DB7-6DA2F129E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4130" y="5558631"/>
              <a:ext cx="0" cy="254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22">
              <a:extLst>
                <a:ext uri="{FF2B5EF4-FFF2-40B4-BE49-F238E27FC236}">
                  <a16:creationId xmlns:a16="http://schemas.microsoft.com/office/drawing/2014/main" id="{81DA3A82-F2D3-45C7-A46B-53010ACA0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0205" y="5544343"/>
              <a:ext cx="0" cy="396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23">
              <a:extLst>
                <a:ext uri="{FF2B5EF4-FFF2-40B4-BE49-F238E27FC236}">
                  <a16:creationId xmlns:a16="http://schemas.microsoft.com/office/drawing/2014/main" id="{03558FBA-EECF-487C-9536-CFF343933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9930" y="5558631"/>
              <a:ext cx="0" cy="254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24">
              <a:extLst>
                <a:ext uri="{FF2B5EF4-FFF2-40B4-BE49-F238E27FC236}">
                  <a16:creationId xmlns:a16="http://schemas.microsoft.com/office/drawing/2014/main" id="{B98A3C00-840A-4687-B1BA-FC395BAC9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7592" y="5544343"/>
              <a:ext cx="0" cy="396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228">
              <a:extLst>
                <a:ext uri="{FF2B5EF4-FFF2-40B4-BE49-F238E27FC236}">
                  <a16:creationId xmlns:a16="http://schemas.microsoft.com/office/drawing/2014/main" id="{84B8F3E7-917F-411C-AFC1-9CB11590C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30" y="3298031"/>
              <a:ext cx="2746375" cy="228600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Freeform 229">
              <a:extLst>
                <a:ext uri="{FF2B5EF4-FFF2-40B4-BE49-F238E27FC236}">
                  <a16:creationId xmlns:a16="http://schemas.microsoft.com/office/drawing/2014/main" id="{397670A5-269E-4F77-BF84-E693B6EFB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005" y="4444206"/>
              <a:ext cx="2689225" cy="1119187"/>
            </a:xfrm>
            <a:custGeom>
              <a:avLst/>
              <a:gdLst>
                <a:gd name="T0" fmla="*/ 42461 w 380"/>
                <a:gd name="T1" fmla="*/ 854291 h 169"/>
                <a:gd name="T2" fmla="*/ 92000 w 380"/>
                <a:gd name="T3" fmla="*/ 1039718 h 169"/>
                <a:gd name="T4" fmla="*/ 141538 w 380"/>
                <a:gd name="T5" fmla="*/ 980116 h 169"/>
                <a:gd name="T6" fmla="*/ 184000 w 380"/>
                <a:gd name="T7" fmla="*/ 1079453 h 169"/>
                <a:gd name="T8" fmla="*/ 233538 w 380"/>
                <a:gd name="T9" fmla="*/ 980116 h 169"/>
                <a:gd name="T10" fmla="*/ 283076 w 380"/>
                <a:gd name="T11" fmla="*/ 1086075 h 169"/>
                <a:gd name="T12" fmla="*/ 332615 w 380"/>
                <a:gd name="T13" fmla="*/ 953627 h 169"/>
                <a:gd name="T14" fmla="*/ 375076 w 380"/>
                <a:gd name="T15" fmla="*/ 1052963 h 169"/>
                <a:gd name="T16" fmla="*/ 424614 w 380"/>
                <a:gd name="T17" fmla="*/ 940382 h 169"/>
                <a:gd name="T18" fmla="*/ 467076 w 380"/>
                <a:gd name="T19" fmla="*/ 1092697 h 169"/>
                <a:gd name="T20" fmla="*/ 516614 w 380"/>
                <a:gd name="T21" fmla="*/ 933760 h 169"/>
                <a:gd name="T22" fmla="*/ 559076 w 380"/>
                <a:gd name="T23" fmla="*/ 1099320 h 169"/>
                <a:gd name="T24" fmla="*/ 608614 w 380"/>
                <a:gd name="T25" fmla="*/ 1112565 h 169"/>
                <a:gd name="T26" fmla="*/ 651076 w 380"/>
                <a:gd name="T27" fmla="*/ 1112565 h 169"/>
                <a:gd name="T28" fmla="*/ 700614 w 380"/>
                <a:gd name="T29" fmla="*/ 1112565 h 169"/>
                <a:gd name="T30" fmla="*/ 743075 w 380"/>
                <a:gd name="T31" fmla="*/ 1112565 h 169"/>
                <a:gd name="T32" fmla="*/ 792614 w 380"/>
                <a:gd name="T33" fmla="*/ 1112565 h 169"/>
                <a:gd name="T34" fmla="*/ 835075 w 380"/>
                <a:gd name="T35" fmla="*/ 1099320 h 169"/>
                <a:gd name="T36" fmla="*/ 877537 w 380"/>
                <a:gd name="T37" fmla="*/ 1059585 h 169"/>
                <a:gd name="T38" fmla="*/ 927075 w 380"/>
                <a:gd name="T39" fmla="*/ 966872 h 169"/>
                <a:gd name="T40" fmla="*/ 969536 w 380"/>
                <a:gd name="T41" fmla="*/ 1006606 h 169"/>
                <a:gd name="T42" fmla="*/ 1011998 w 380"/>
                <a:gd name="T43" fmla="*/ 1072830 h 169"/>
                <a:gd name="T44" fmla="*/ 1054459 w 380"/>
                <a:gd name="T45" fmla="*/ 1079453 h 169"/>
                <a:gd name="T46" fmla="*/ 1096921 w 380"/>
                <a:gd name="T47" fmla="*/ 1052963 h 169"/>
                <a:gd name="T48" fmla="*/ 1146459 w 380"/>
                <a:gd name="T49" fmla="*/ 1019851 h 169"/>
                <a:gd name="T50" fmla="*/ 1188921 w 380"/>
                <a:gd name="T51" fmla="*/ 1046341 h 169"/>
                <a:gd name="T52" fmla="*/ 1231382 w 380"/>
                <a:gd name="T53" fmla="*/ 874158 h 169"/>
                <a:gd name="T54" fmla="*/ 1273843 w 380"/>
                <a:gd name="T55" fmla="*/ 1079453 h 169"/>
                <a:gd name="T56" fmla="*/ 1316305 w 380"/>
                <a:gd name="T57" fmla="*/ 1039718 h 169"/>
                <a:gd name="T58" fmla="*/ 1358766 w 380"/>
                <a:gd name="T59" fmla="*/ 1033096 h 169"/>
                <a:gd name="T60" fmla="*/ 1401228 w 380"/>
                <a:gd name="T61" fmla="*/ 602639 h 169"/>
                <a:gd name="T62" fmla="*/ 1443689 w 380"/>
                <a:gd name="T63" fmla="*/ 1052963 h 169"/>
                <a:gd name="T64" fmla="*/ 1486151 w 380"/>
                <a:gd name="T65" fmla="*/ 1039718 h 169"/>
                <a:gd name="T66" fmla="*/ 1528612 w 380"/>
                <a:gd name="T67" fmla="*/ 1046341 h 169"/>
                <a:gd name="T68" fmla="*/ 1563997 w 380"/>
                <a:gd name="T69" fmla="*/ 1026473 h 169"/>
                <a:gd name="T70" fmla="*/ 1606458 w 380"/>
                <a:gd name="T71" fmla="*/ 913892 h 169"/>
                <a:gd name="T72" fmla="*/ 1648920 w 380"/>
                <a:gd name="T73" fmla="*/ 993361 h 169"/>
                <a:gd name="T74" fmla="*/ 1691381 w 380"/>
                <a:gd name="T75" fmla="*/ 1019851 h 169"/>
                <a:gd name="T76" fmla="*/ 1733842 w 380"/>
                <a:gd name="T77" fmla="*/ 1086075 h 169"/>
                <a:gd name="T78" fmla="*/ 1769227 w 380"/>
                <a:gd name="T79" fmla="*/ 867535 h 169"/>
                <a:gd name="T80" fmla="*/ 1811688 w 380"/>
                <a:gd name="T81" fmla="*/ 867535 h 169"/>
                <a:gd name="T82" fmla="*/ 1854150 w 380"/>
                <a:gd name="T83" fmla="*/ 1092697 h 169"/>
                <a:gd name="T84" fmla="*/ 1889534 w 380"/>
                <a:gd name="T85" fmla="*/ 1105942 h 169"/>
                <a:gd name="T86" fmla="*/ 1931996 w 380"/>
                <a:gd name="T87" fmla="*/ 1105942 h 169"/>
                <a:gd name="T88" fmla="*/ 1974457 w 380"/>
                <a:gd name="T89" fmla="*/ 1105942 h 169"/>
                <a:gd name="T90" fmla="*/ 2009842 w 380"/>
                <a:gd name="T91" fmla="*/ 1105942 h 169"/>
                <a:gd name="T92" fmla="*/ 2052303 w 380"/>
                <a:gd name="T93" fmla="*/ 1105942 h 169"/>
                <a:gd name="T94" fmla="*/ 2087688 w 380"/>
                <a:gd name="T95" fmla="*/ 1105942 h 169"/>
                <a:gd name="T96" fmla="*/ 2130149 w 380"/>
                <a:gd name="T97" fmla="*/ 1099320 h 169"/>
                <a:gd name="T98" fmla="*/ 2165534 w 380"/>
                <a:gd name="T99" fmla="*/ 1105942 h 169"/>
                <a:gd name="T100" fmla="*/ 2207995 w 380"/>
                <a:gd name="T101" fmla="*/ 1112565 h 169"/>
                <a:gd name="T102" fmla="*/ 2243380 w 380"/>
                <a:gd name="T103" fmla="*/ 1112565 h 169"/>
                <a:gd name="T104" fmla="*/ 2285841 w 380"/>
                <a:gd name="T105" fmla="*/ 1112565 h 169"/>
                <a:gd name="T106" fmla="*/ 2321226 w 380"/>
                <a:gd name="T107" fmla="*/ 1112565 h 169"/>
                <a:gd name="T108" fmla="*/ 2363687 w 380"/>
                <a:gd name="T109" fmla="*/ 1112565 h 169"/>
                <a:gd name="T110" fmla="*/ 2399072 w 380"/>
                <a:gd name="T111" fmla="*/ 1112565 h 169"/>
                <a:gd name="T112" fmla="*/ 2434456 w 380"/>
                <a:gd name="T113" fmla="*/ 1112565 h 169"/>
                <a:gd name="T114" fmla="*/ 2469841 w 380"/>
                <a:gd name="T115" fmla="*/ 1112565 h 169"/>
                <a:gd name="T116" fmla="*/ 2512302 w 380"/>
                <a:gd name="T117" fmla="*/ 1119187 h 169"/>
                <a:gd name="T118" fmla="*/ 2547687 w 380"/>
                <a:gd name="T119" fmla="*/ 1112565 h 169"/>
                <a:gd name="T120" fmla="*/ 2583071 w 380"/>
                <a:gd name="T121" fmla="*/ 1112565 h 169"/>
                <a:gd name="T122" fmla="*/ 2618456 w 380"/>
                <a:gd name="T123" fmla="*/ 1112565 h 169"/>
                <a:gd name="T124" fmla="*/ 2660917 w 380"/>
                <a:gd name="T125" fmla="*/ 1112565 h 1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169">
                  <a:moveTo>
                    <a:pt x="0" y="153"/>
                  </a:moveTo>
                  <a:lnTo>
                    <a:pt x="0" y="153"/>
                  </a:lnTo>
                  <a:lnTo>
                    <a:pt x="0" y="152"/>
                  </a:lnTo>
                  <a:lnTo>
                    <a:pt x="1" y="151"/>
                  </a:lnTo>
                  <a:lnTo>
                    <a:pt x="1" y="150"/>
                  </a:lnTo>
                  <a:lnTo>
                    <a:pt x="2" y="147"/>
                  </a:lnTo>
                  <a:lnTo>
                    <a:pt x="2" y="143"/>
                  </a:lnTo>
                  <a:lnTo>
                    <a:pt x="3" y="137"/>
                  </a:lnTo>
                  <a:lnTo>
                    <a:pt x="3" y="130"/>
                  </a:lnTo>
                  <a:lnTo>
                    <a:pt x="3" y="123"/>
                  </a:lnTo>
                  <a:lnTo>
                    <a:pt x="4" y="117"/>
                  </a:lnTo>
                  <a:lnTo>
                    <a:pt x="4" y="112"/>
                  </a:lnTo>
                  <a:lnTo>
                    <a:pt x="5" y="110"/>
                  </a:lnTo>
                  <a:lnTo>
                    <a:pt x="5" y="114"/>
                  </a:lnTo>
                  <a:lnTo>
                    <a:pt x="6" y="121"/>
                  </a:lnTo>
                  <a:lnTo>
                    <a:pt x="6" y="129"/>
                  </a:lnTo>
                  <a:lnTo>
                    <a:pt x="6" y="136"/>
                  </a:lnTo>
                  <a:lnTo>
                    <a:pt x="7" y="142"/>
                  </a:lnTo>
                  <a:lnTo>
                    <a:pt x="7" y="146"/>
                  </a:lnTo>
                  <a:lnTo>
                    <a:pt x="8" y="149"/>
                  </a:lnTo>
                  <a:lnTo>
                    <a:pt x="8" y="151"/>
                  </a:lnTo>
                  <a:lnTo>
                    <a:pt x="9" y="153"/>
                  </a:lnTo>
                  <a:lnTo>
                    <a:pt x="9" y="154"/>
                  </a:lnTo>
                  <a:lnTo>
                    <a:pt x="10" y="155"/>
                  </a:lnTo>
                  <a:lnTo>
                    <a:pt x="11" y="156"/>
                  </a:lnTo>
                  <a:lnTo>
                    <a:pt x="12" y="156"/>
                  </a:lnTo>
                  <a:lnTo>
                    <a:pt x="12" y="157"/>
                  </a:lnTo>
                  <a:lnTo>
                    <a:pt x="13" y="157"/>
                  </a:lnTo>
                  <a:lnTo>
                    <a:pt x="14" y="157"/>
                  </a:lnTo>
                  <a:lnTo>
                    <a:pt x="15" y="158"/>
                  </a:lnTo>
                  <a:lnTo>
                    <a:pt x="15" y="157"/>
                  </a:lnTo>
                  <a:lnTo>
                    <a:pt x="16" y="157"/>
                  </a:lnTo>
                  <a:lnTo>
                    <a:pt x="17" y="156"/>
                  </a:lnTo>
                  <a:lnTo>
                    <a:pt x="17" y="154"/>
                  </a:lnTo>
                  <a:lnTo>
                    <a:pt x="18" y="153"/>
                  </a:lnTo>
                  <a:lnTo>
                    <a:pt x="18" y="150"/>
                  </a:lnTo>
                  <a:lnTo>
                    <a:pt x="19" y="148"/>
                  </a:lnTo>
                  <a:lnTo>
                    <a:pt x="20" y="148"/>
                  </a:lnTo>
                  <a:lnTo>
                    <a:pt x="20" y="149"/>
                  </a:lnTo>
                  <a:lnTo>
                    <a:pt x="21" y="151"/>
                  </a:lnTo>
                  <a:lnTo>
                    <a:pt x="21" y="152"/>
                  </a:lnTo>
                  <a:lnTo>
                    <a:pt x="22" y="154"/>
                  </a:lnTo>
                  <a:lnTo>
                    <a:pt x="22" y="155"/>
                  </a:lnTo>
                  <a:lnTo>
                    <a:pt x="23" y="157"/>
                  </a:lnTo>
                  <a:lnTo>
                    <a:pt x="23" y="158"/>
                  </a:lnTo>
                  <a:lnTo>
                    <a:pt x="23" y="159"/>
                  </a:lnTo>
                  <a:lnTo>
                    <a:pt x="24" y="160"/>
                  </a:lnTo>
                  <a:lnTo>
                    <a:pt x="24" y="161"/>
                  </a:lnTo>
                  <a:lnTo>
                    <a:pt x="25" y="161"/>
                  </a:lnTo>
                  <a:lnTo>
                    <a:pt x="25" y="162"/>
                  </a:lnTo>
                  <a:lnTo>
                    <a:pt x="26" y="162"/>
                  </a:lnTo>
                  <a:lnTo>
                    <a:pt x="26" y="163"/>
                  </a:lnTo>
                  <a:lnTo>
                    <a:pt x="27" y="162"/>
                  </a:lnTo>
                  <a:lnTo>
                    <a:pt x="27" y="163"/>
                  </a:lnTo>
                  <a:lnTo>
                    <a:pt x="28" y="163"/>
                  </a:lnTo>
                  <a:lnTo>
                    <a:pt x="28" y="162"/>
                  </a:lnTo>
                  <a:lnTo>
                    <a:pt x="29" y="162"/>
                  </a:lnTo>
                  <a:lnTo>
                    <a:pt x="30" y="162"/>
                  </a:lnTo>
                  <a:lnTo>
                    <a:pt x="30" y="161"/>
                  </a:lnTo>
                  <a:lnTo>
                    <a:pt x="31" y="160"/>
                  </a:lnTo>
                  <a:lnTo>
                    <a:pt x="31" y="159"/>
                  </a:lnTo>
                  <a:lnTo>
                    <a:pt x="31" y="156"/>
                  </a:lnTo>
                  <a:lnTo>
                    <a:pt x="32" y="153"/>
                  </a:lnTo>
                  <a:lnTo>
                    <a:pt x="32" y="148"/>
                  </a:lnTo>
                  <a:lnTo>
                    <a:pt x="33" y="147"/>
                  </a:lnTo>
                  <a:lnTo>
                    <a:pt x="33" y="148"/>
                  </a:lnTo>
                  <a:lnTo>
                    <a:pt x="34" y="150"/>
                  </a:lnTo>
                  <a:lnTo>
                    <a:pt x="34" y="154"/>
                  </a:lnTo>
                  <a:lnTo>
                    <a:pt x="34" y="157"/>
                  </a:lnTo>
                  <a:lnTo>
                    <a:pt x="35" y="158"/>
                  </a:lnTo>
                  <a:lnTo>
                    <a:pt x="35" y="160"/>
                  </a:lnTo>
                  <a:lnTo>
                    <a:pt x="36" y="161"/>
                  </a:lnTo>
                  <a:lnTo>
                    <a:pt x="36" y="162"/>
                  </a:lnTo>
                  <a:lnTo>
                    <a:pt x="37" y="162"/>
                  </a:lnTo>
                  <a:lnTo>
                    <a:pt x="37" y="163"/>
                  </a:lnTo>
                  <a:lnTo>
                    <a:pt x="38" y="163"/>
                  </a:lnTo>
                  <a:lnTo>
                    <a:pt x="39" y="164"/>
                  </a:lnTo>
                  <a:lnTo>
                    <a:pt x="40" y="164"/>
                  </a:lnTo>
                  <a:lnTo>
                    <a:pt x="41" y="164"/>
                  </a:lnTo>
                  <a:lnTo>
                    <a:pt x="42" y="164"/>
                  </a:lnTo>
                  <a:lnTo>
                    <a:pt x="43" y="163"/>
                  </a:lnTo>
                  <a:lnTo>
                    <a:pt x="44" y="162"/>
                  </a:lnTo>
                  <a:lnTo>
                    <a:pt x="44" y="161"/>
                  </a:lnTo>
                  <a:lnTo>
                    <a:pt x="45" y="160"/>
                  </a:lnTo>
                  <a:lnTo>
                    <a:pt x="45" y="158"/>
                  </a:lnTo>
                  <a:lnTo>
                    <a:pt x="46" y="155"/>
                  </a:lnTo>
                  <a:lnTo>
                    <a:pt x="46" y="150"/>
                  </a:lnTo>
                  <a:lnTo>
                    <a:pt x="47" y="144"/>
                  </a:lnTo>
                  <a:lnTo>
                    <a:pt x="47" y="129"/>
                  </a:lnTo>
                  <a:lnTo>
                    <a:pt x="47" y="102"/>
                  </a:lnTo>
                  <a:lnTo>
                    <a:pt x="48" y="58"/>
                  </a:lnTo>
                  <a:lnTo>
                    <a:pt x="48" y="34"/>
                  </a:lnTo>
                  <a:lnTo>
                    <a:pt x="49" y="60"/>
                  </a:lnTo>
                  <a:lnTo>
                    <a:pt x="49" y="98"/>
                  </a:lnTo>
                  <a:lnTo>
                    <a:pt x="49" y="124"/>
                  </a:lnTo>
                  <a:lnTo>
                    <a:pt x="50" y="137"/>
                  </a:lnTo>
                  <a:lnTo>
                    <a:pt x="50" y="145"/>
                  </a:lnTo>
                  <a:lnTo>
                    <a:pt x="51" y="149"/>
                  </a:lnTo>
                  <a:lnTo>
                    <a:pt x="51" y="153"/>
                  </a:lnTo>
                  <a:lnTo>
                    <a:pt x="51" y="155"/>
                  </a:lnTo>
                  <a:lnTo>
                    <a:pt x="52" y="157"/>
                  </a:lnTo>
                  <a:lnTo>
                    <a:pt x="52" y="158"/>
                  </a:lnTo>
                  <a:lnTo>
                    <a:pt x="53" y="159"/>
                  </a:lnTo>
                  <a:lnTo>
                    <a:pt x="54" y="160"/>
                  </a:lnTo>
                  <a:lnTo>
                    <a:pt x="55" y="160"/>
                  </a:lnTo>
                  <a:lnTo>
                    <a:pt x="56" y="160"/>
                  </a:lnTo>
                  <a:lnTo>
                    <a:pt x="56" y="159"/>
                  </a:lnTo>
                  <a:lnTo>
                    <a:pt x="57" y="157"/>
                  </a:lnTo>
                  <a:lnTo>
                    <a:pt x="57" y="156"/>
                  </a:lnTo>
                  <a:lnTo>
                    <a:pt x="58" y="152"/>
                  </a:lnTo>
                  <a:lnTo>
                    <a:pt x="58" y="146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40"/>
                  </a:lnTo>
                  <a:lnTo>
                    <a:pt x="60" y="142"/>
                  </a:lnTo>
                  <a:lnTo>
                    <a:pt x="60" y="144"/>
                  </a:lnTo>
                  <a:lnTo>
                    <a:pt x="61" y="146"/>
                  </a:lnTo>
                  <a:lnTo>
                    <a:pt x="61" y="151"/>
                  </a:lnTo>
                  <a:lnTo>
                    <a:pt x="61" y="156"/>
                  </a:lnTo>
                  <a:lnTo>
                    <a:pt x="62" y="159"/>
                  </a:lnTo>
                  <a:lnTo>
                    <a:pt x="62" y="161"/>
                  </a:lnTo>
                  <a:lnTo>
                    <a:pt x="63" y="162"/>
                  </a:lnTo>
                  <a:lnTo>
                    <a:pt x="63" y="163"/>
                  </a:lnTo>
                  <a:lnTo>
                    <a:pt x="64" y="164"/>
                  </a:lnTo>
                  <a:lnTo>
                    <a:pt x="65" y="164"/>
                  </a:lnTo>
                  <a:lnTo>
                    <a:pt x="66" y="164"/>
                  </a:lnTo>
                  <a:lnTo>
                    <a:pt x="66" y="165"/>
                  </a:lnTo>
                  <a:lnTo>
                    <a:pt x="67" y="165"/>
                  </a:lnTo>
                  <a:lnTo>
                    <a:pt x="68" y="165"/>
                  </a:lnTo>
                  <a:lnTo>
                    <a:pt x="69" y="164"/>
                  </a:lnTo>
                  <a:lnTo>
                    <a:pt x="70" y="164"/>
                  </a:lnTo>
                  <a:lnTo>
                    <a:pt x="70" y="163"/>
                  </a:lnTo>
                  <a:lnTo>
                    <a:pt x="71" y="162"/>
                  </a:lnTo>
                  <a:lnTo>
                    <a:pt x="71" y="160"/>
                  </a:lnTo>
                  <a:lnTo>
                    <a:pt x="72" y="157"/>
                  </a:lnTo>
                  <a:lnTo>
                    <a:pt x="72" y="153"/>
                  </a:lnTo>
                  <a:lnTo>
                    <a:pt x="72" y="147"/>
                  </a:lnTo>
                  <a:lnTo>
                    <a:pt x="73" y="141"/>
                  </a:lnTo>
                  <a:lnTo>
                    <a:pt x="73" y="138"/>
                  </a:lnTo>
                  <a:lnTo>
                    <a:pt x="74" y="139"/>
                  </a:lnTo>
                  <a:lnTo>
                    <a:pt x="74" y="145"/>
                  </a:lnTo>
                  <a:lnTo>
                    <a:pt x="75" y="152"/>
                  </a:lnTo>
                  <a:lnTo>
                    <a:pt x="75" y="156"/>
                  </a:lnTo>
                  <a:lnTo>
                    <a:pt x="75" y="160"/>
                  </a:lnTo>
                  <a:lnTo>
                    <a:pt x="76" y="161"/>
                  </a:lnTo>
                  <a:lnTo>
                    <a:pt x="76" y="162"/>
                  </a:lnTo>
                  <a:lnTo>
                    <a:pt x="77" y="163"/>
                  </a:lnTo>
                  <a:lnTo>
                    <a:pt x="77" y="164"/>
                  </a:lnTo>
                  <a:lnTo>
                    <a:pt x="78" y="165"/>
                  </a:lnTo>
                  <a:lnTo>
                    <a:pt x="79" y="165"/>
                  </a:lnTo>
                  <a:lnTo>
                    <a:pt x="79" y="166"/>
                  </a:lnTo>
                  <a:lnTo>
                    <a:pt x="80" y="166"/>
                  </a:lnTo>
                  <a:lnTo>
                    <a:pt x="81" y="166"/>
                  </a:lnTo>
                  <a:lnTo>
                    <a:pt x="81" y="167"/>
                  </a:lnTo>
                  <a:lnTo>
                    <a:pt x="82" y="167"/>
                  </a:lnTo>
                  <a:lnTo>
                    <a:pt x="83" y="167"/>
                  </a:lnTo>
                  <a:lnTo>
                    <a:pt x="84" y="167"/>
                  </a:lnTo>
                  <a:lnTo>
                    <a:pt x="85" y="168"/>
                  </a:lnTo>
                  <a:lnTo>
                    <a:pt x="86" y="168"/>
                  </a:lnTo>
                  <a:lnTo>
                    <a:pt x="87" y="168"/>
                  </a:lnTo>
                  <a:lnTo>
                    <a:pt x="88" y="168"/>
                  </a:lnTo>
                  <a:lnTo>
                    <a:pt x="89" y="168"/>
                  </a:lnTo>
                  <a:lnTo>
                    <a:pt x="90" y="168"/>
                  </a:lnTo>
                  <a:lnTo>
                    <a:pt x="91" y="168"/>
                  </a:lnTo>
                  <a:lnTo>
                    <a:pt x="92" y="168"/>
                  </a:lnTo>
                  <a:lnTo>
                    <a:pt x="93" y="168"/>
                  </a:lnTo>
                  <a:lnTo>
                    <a:pt x="94" y="168"/>
                  </a:lnTo>
                  <a:lnTo>
                    <a:pt x="95" y="168"/>
                  </a:lnTo>
                  <a:lnTo>
                    <a:pt x="96" y="168"/>
                  </a:lnTo>
                  <a:lnTo>
                    <a:pt x="97" y="168"/>
                  </a:lnTo>
                  <a:lnTo>
                    <a:pt x="98" y="168"/>
                  </a:lnTo>
                  <a:lnTo>
                    <a:pt x="99" y="168"/>
                  </a:lnTo>
                  <a:lnTo>
                    <a:pt x="100" y="168"/>
                  </a:lnTo>
                  <a:lnTo>
                    <a:pt x="101" y="168"/>
                  </a:lnTo>
                  <a:lnTo>
                    <a:pt x="102" y="168"/>
                  </a:lnTo>
                  <a:lnTo>
                    <a:pt x="103" y="168"/>
                  </a:lnTo>
                  <a:lnTo>
                    <a:pt x="104" y="168"/>
                  </a:lnTo>
                  <a:lnTo>
                    <a:pt x="105" y="168"/>
                  </a:lnTo>
                  <a:lnTo>
                    <a:pt x="106" y="168"/>
                  </a:lnTo>
                  <a:lnTo>
                    <a:pt x="107" y="168"/>
                  </a:lnTo>
                  <a:lnTo>
                    <a:pt x="108" y="168"/>
                  </a:lnTo>
                  <a:lnTo>
                    <a:pt x="109" y="168"/>
                  </a:lnTo>
                  <a:lnTo>
                    <a:pt x="110" y="168"/>
                  </a:lnTo>
                  <a:lnTo>
                    <a:pt x="111" y="168"/>
                  </a:lnTo>
                  <a:lnTo>
                    <a:pt x="112" y="168"/>
                  </a:lnTo>
                  <a:lnTo>
                    <a:pt x="113" y="168"/>
                  </a:lnTo>
                  <a:lnTo>
                    <a:pt x="114" y="168"/>
                  </a:lnTo>
                  <a:lnTo>
                    <a:pt x="114" y="167"/>
                  </a:lnTo>
                  <a:lnTo>
                    <a:pt x="115" y="167"/>
                  </a:lnTo>
                  <a:lnTo>
                    <a:pt x="116" y="167"/>
                  </a:lnTo>
                  <a:lnTo>
                    <a:pt x="117" y="167"/>
                  </a:lnTo>
                  <a:lnTo>
                    <a:pt x="118" y="167"/>
                  </a:lnTo>
                  <a:lnTo>
                    <a:pt x="118" y="166"/>
                  </a:lnTo>
                  <a:lnTo>
                    <a:pt x="119" y="166"/>
                  </a:lnTo>
                  <a:lnTo>
                    <a:pt x="119" y="165"/>
                  </a:lnTo>
                  <a:lnTo>
                    <a:pt x="120" y="165"/>
                  </a:lnTo>
                  <a:lnTo>
                    <a:pt x="121" y="165"/>
                  </a:lnTo>
                  <a:lnTo>
                    <a:pt x="122" y="165"/>
                  </a:lnTo>
                  <a:lnTo>
                    <a:pt x="122" y="164"/>
                  </a:lnTo>
                  <a:lnTo>
                    <a:pt x="123" y="164"/>
                  </a:lnTo>
                  <a:lnTo>
                    <a:pt x="123" y="163"/>
                  </a:lnTo>
                  <a:lnTo>
                    <a:pt x="123" y="162"/>
                  </a:lnTo>
                  <a:lnTo>
                    <a:pt x="124" y="161"/>
                  </a:lnTo>
                  <a:lnTo>
                    <a:pt x="124" y="160"/>
                  </a:lnTo>
                  <a:lnTo>
                    <a:pt x="125" y="158"/>
                  </a:lnTo>
                  <a:lnTo>
                    <a:pt x="125" y="156"/>
                  </a:lnTo>
                  <a:lnTo>
                    <a:pt x="125" y="153"/>
                  </a:lnTo>
                  <a:lnTo>
                    <a:pt x="126" y="149"/>
                  </a:lnTo>
                  <a:lnTo>
                    <a:pt x="126" y="142"/>
                  </a:lnTo>
                  <a:lnTo>
                    <a:pt x="127" y="131"/>
                  </a:lnTo>
                  <a:lnTo>
                    <a:pt x="127" y="104"/>
                  </a:lnTo>
                  <a:lnTo>
                    <a:pt x="127" y="42"/>
                  </a:lnTo>
                  <a:lnTo>
                    <a:pt x="128" y="0"/>
                  </a:lnTo>
                  <a:lnTo>
                    <a:pt x="129" y="64"/>
                  </a:lnTo>
                  <a:lnTo>
                    <a:pt x="129" y="111"/>
                  </a:lnTo>
                  <a:lnTo>
                    <a:pt x="129" y="131"/>
                  </a:lnTo>
                  <a:lnTo>
                    <a:pt x="130" y="140"/>
                  </a:lnTo>
                  <a:lnTo>
                    <a:pt x="130" y="144"/>
                  </a:lnTo>
                  <a:lnTo>
                    <a:pt x="131" y="146"/>
                  </a:lnTo>
                  <a:lnTo>
                    <a:pt x="131" y="144"/>
                  </a:lnTo>
                  <a:lnTo>
                    <a:pt x="132" y="141"/>
                  </a:lnTo>
                  <a:lnTo>
                    <a:pt x="132" y="137"/>
                  </a:lnTo>
                  <a:lnTo>
                    <a:pt x="133" y="132"/>
                  </a:lnTo>
                  <a:lnTo>
                    <a:pt x="133" y="125"/>
                  </a:lnTo>
                  <a:lnTo>
                    <a:pt x="133" y="109"/>
                  </a:lnTo>
                  <a:lnTo>
                    <a:pt x="134" y="61"/>
                  </a:lnTo>
                  <a:lnTo>
                    <a:pt x="134" y="0"/>
                  </a:lnTo>
                  <a:lnTo>
                    <a:pt x="134" y="26"/>
                  </a:lnTo>
                  <a:lnTo>
                    <a:pt x="135" y="89"/>
                  </a:lnTo>
                  <a:lnTo>
                    <a:pt x="135" y="122"/>
                  </a:lnTo>
                  <a:lnTo>
                    <a:pt x="136" y="137"/>
                  </a:lnTo>
                  <a:lnTo>
                    <a:pt x="136" y="144"/>
                  </a:lnTo>
                  <a:lnTo>
                    <a:pt x="136" y="148"/>
                  </a:lnTo>
                  <a:lnTo>
                    <a:pt x="137" y="152"/>
                  </a:lnTo>
                  <a:lnTo>
                    <a:pt x="137" y="154"/>
                  </a:lnTo>
                  <a:lnTo>
                    <a:pt x="138" y="156"/>
                  </a:lnTo>
                  <a:lnTo>
                    <a:pt x="138" y="157"/>
                  </a:lnTo>
                  <a:lnTo>
                    <a:pt x="138" y="158"/>
                  </a:lnTo>
                  <a:lnTo>
                    <a:pt x="139" y="159"/>
                  </a:lnTo>
                  <a:lnTo>
                    <a:pt x="139" y="160"/>
                  </a:lnTo>
                  <a:lnTo>
                    <a:pt x="140" y="160"/>
                  </a:lnTo>
                  <a:lnTo>
                    <a:pt x="140" y="161"/>
                  </a:lnTo>
                  <a:lnTo>
                    <a:pt x="141" y="162"/>
                  </a:lnTo>
                  <a:lnTo>
                    <a:pt x="142" y="162"/>
                  </a:lnTo>
                  <a:lnTo>
                    <a:pt x="142" y="163"/>
                  </a:lnTo>
                  <a:lnTo>
                    <a:pt x="143" y="162"/>
                  </a:lnTo>
                  <a:lnTo>
                    <a:pt x="144" y="162"/>
                  </a:lnTo>
                  <a:lnTo>
                    <a:pt x="144" y="160"/>
                  </a:lnTo>
                  <a:lnTo>
                    <a:pt x="145" y="157"/>
                  </a:lnTo>
                  <a:lnTo>
                    <a:pt x="145" y="152"/>
                  </a:lnTo>
                  <a:lnTo>
                    <a:pt x="145" y="147"/>
                  </a:lnTo>
                  <a:lnTo>
                    <a:pt x="146" y="147"/>
                  </a:lnTo>
                  <a:lnTo>
                    <a:pt x="146" y="152"/>
                  </a:lnTo>
                  <a:lnTo>
                    <a:pt x="147" y="157"/>
                  </a:lnTo>
                  <a:lnTo>
                    <a:pt x="147" y="160"/>
                  </a:lnTo>
                  <a:lnTo>
                    <a:pt x="147" y="162"/>
                  </a:lnTo>
                  <a:lnTo>
                    <a:pt x="148" y="163"/>
                  </a:lnTo>
                  <a:lnTo>
                    <a:pt x="149" y="163"/>
                  </a:lnTo>
                  <a:lnTo>
                    <a:pt x="150" y="163"/>
                  </a:lnTo>
                  <a:lnTo>
                    <a:pt x="151" y="163"/>
                  </a:lnTo>
                  <a:lnTo>
                    <a:pt x="152" y="162"/>
                  </a:lnTo>
                  <a:lnTo>
                    <a:pt x="152" y="160"/>
                  </a:lnTo>
                  <a:lnTo>
                    <a:pt x="152" y="157"/>
                  </a:lnTo>
                  <a:lnTo>
                    <a:pt x="153" y="151"/>
                  </a:lnTo>
                  <a:lnTo>
                    <a:pt x="153" y="141"/>
                  </a:lnTo>
                  <a:lnTo>
                    <a:pt x="153" y="137"/>
                  </a:lnTo>
                  <a:lnTo>
                    <a:pt x="154" y="143"/>
                  </a:lnTo>
                  <a:lnTo>
                    <a:pt x="154" y="150"/>
                  </a:lnTo>
                  <a:lnTo>
                    <a:pt x="155" y="155"/>
                  </a:lnTo>
                  <a:lnTo>
                    <a:pt x="155" y="158"/>
                  </a:lnTo>
                  <a:lnTo>
                    <a:pt x="155" y="159"/>
                  </a:lnTo>
                  <a:lnTo>
                    <a:pt x="156" y="159"/>
                  </a:lnTo>
                  <a:lnTo>
                    <a:pt x="156" y="160"/>
                  </a:lnTo>
                  <a:lnTo>
                    <a:pt x="157" y="160"/>
                  </a:lnTo>
                  <a:lnTo>
                    <a:pt x="157" y="159"/>
                  </a:lnTo>
                  <a:lnTo>
                    <a:pt x="157" y="158"/>
                  </a:lnTo>
                  <a:lnTo>
                    <a:pt x="158" y="156"/>
                  </a:lnTo>
                  <a:lnTo>
                    <a:pt x="158" y="153"/>
                  </a:lnTo>
                  <a:lnTo>
                    <a:pt x="158" y="148"/>
                  </a:lnTo>
                  <a:lnTo>
                    <a:pt x="159" y="136"/>
                  </a:lnTo>
                  <a:lnTo>
                    <a:pt x="159" y="113"/>
                  </a:lnTo>
                  <a:lnTo>
                    <a:pt x="160" y="88"/>
                  </a:lnTo>
                  <a:lnTo>
                    <a:pt x="160" y="90"/>
                  </a:lnTo>
                  <a:lnTo>
                    <a:pt x="160" y="114"/>
                  </a:lnTo>
                  <a:lnTo>
                    <a:pt x="161" y="136"/>
                  </a:lnTo>
                  <a:lnTo>
                    <a:pt x="161" y="148"/>
                  </a:lnTo>
                  <a:lnTo>
                    <a:pt x="162" y="154"/>
                  </a:lnTo>
                  <a:lnTo>
                    <a:pt x="162" y="156"/>
                  </a:lnTo>
                  <a:lnTo>
                    <a:pt x="162" y="157"/>
                  </a:lnTo>
                  <a:lnTo>
                    <a:pt x="163" y="156"/>
                  </a:lnTo>
                  <a:lnTo>
                    <a:pt x="163" y="153"/>
                  </a:lnTo>
                  <a:lnTo>
                    <a:pt x="163" y="149"/>
                  </a:lnTo>
                  <a:lnTo>
                    <a:pt x="164" y="140"/>
                  </a:lnTo>
                  <a:lnTo>
                    <a:pt x="164" y="124"/>
                  </a:lnTo>
                  <a:lnTo>
                    <a:pt x="165" y="108"/>
                  </a:lnTo>
                  <a:lnTo>
                    <a:pt x="165" y="112"/>
                  </a:lnTo>
                  <a:lnTo>
                    <a:pt x="165" y="130"/>
                  </a:lnTo>
                  <a:lnTo>
                    <a:pt x="166" y="143"/>
                  </a:lnTo>
                  <a:lnTo>
                    <a:pt x="166" y="150"/>
                  </a:lnTo>
                  <a:lnTo>
                    <a:pt x="167" y="154"/>
                  </a:lnTo>
                  <a:lnTo>
                    <a:pt x="167" y="156"/>
                  </a:lnTo>
                  <a:lnTo>
                    <a:pt x="167" y="158"/>
                  </a:lnTo>
                  <a:lnTo>
                    <a:pt x="168" y="158"/>
                  </a:lnTo>
                  <a:lnTo>
                    <a:pt x="168" y="159"/>
                  </a:lnTo>
                  <a:lnTo>
                    <a:pt x="169" y="159"/>
                  </a:lnTo>
                  <a:lnTo>
                    <a:pt x="170" y="158"/>
                  </a:lnTo>
                  <a:lnTo>
                    <a:pt x="170" y="157"/>
                  </a:lnTo>
                  <a:lnTo>
                    <a:pt x="170" y="155"/>
                  </a:lnTo>
                  <a:lnTo>
                    <a:pt x="171" y="152"/>
                  </a:lnTo>
                  <a:lnTo>
                    <a:pt x="171" y="147"/>
                  </a:lnTo>
                  <a:lnTo>
                    <a:pt x="171" y="138"/>
                  </a:lnTo>
                  <a:lnTo>
                    <a:pt x="172" y="127"/>
                  </a:lnTo>
                  <a:lnTo>
                    <a:pt x="172" y="123"/>
                  </a:lnTo>
                  <a:lnTo>
                    <a:pt x="173" y="129"/>
                  </a:lnTo>
                  <a:lnTo>
                    <a:pt x="173" y="131"/>
                  </a:lnTo>
                  <a:lnTo>
                    <a:pt x="173" y="129"/>
                  </a:lnTo>
                  <a:lnTo>
                    <a:pt x="174" y="132"/>
                  </a:lnTo>
                  <a:lnTo>
                    <a:pt x="174" y="141"/>
                  </a:lnTo>
                  <a:lnTo>
                    <a:pt x="175" y="149"/>
                  </a:lnTo>
                  <a:lnTo>
                    <a:pt x="175" y="154"/>
                  </a:lnTo>
                  <a:lnTo>
                    <a:pt x="175" y="156"/>
                  </a:lnTo>
                  <a:lnTo>
                    <a:pt x="176" y="158"/>
                  </a:lnTo>
                  <a:lnTo>
                    <a:pt x="176" y="159"/>
                  </a:lnTo>
                  <a:lnTo>
                    <a:pt x="176" y="160"/>
                  </a:lnTo>
                  <a:lnTo>
                    <a:pt x="177" y="161"/>
                  </a:lnTo>
                  <a:lnTo>
                    <a:pt x="177" y="162"/>
                  </a:lnTo>
                  <a:lnTo>
                    <a:pt x="178" y="162"/>
                  </a:lnTo>
                  <a:lnTo>
                    <a:pt x="178" y="163"/>
                  </a:lnTo>
                  <a:lnTo>
                    <a:pt x="179" y="163"/>
                  </a:lnTo>
                  <a:lnTo>
                    <a:pt x="180" y="163"/>
                  </a:lnTo>
                  <a:lnTo>
                    <a:pt x="180" y="164"/>
                  </a:lnTo>
                  <a:lnTo>
                    <a:pt x="181" y="163"/>
                  </a:lnTo>
                  <a:lnTo>
                    <a:pt x="181" y="164"/>
                  </a:lnTo>
                  <a:lnTo>
                    <a:pt x="182" y="163"/>
                  </a:lnTo>
                  <a:lnTo>
                    <a:pt x="183" y="162"/>
                  </a:lnTo>
                  <a:lnTo>
                    <a:pt x="184" y="161"/>
                  </a:lnTo>
                  <a:lnTo>
                    <a:pt x="184" y="159"/>
                  </a:lnTo>
                  <a:lnTo>
                    <a:pt x="184" y="157"/>
                  </a:lnTo>
                  <a:lnTo>
                    <a:pt x="185" y="154"/>
                  </a:lnTo>
                  <a:lnTo>
                    <a:pt x="185" y="153"/>
                  </a:lnTo>
                  <a:lnTo>
                    <a:pt x="185" y="154"/>
                  </a:lnTo>
                  <a:lnTo>
                    <a:pt x="186" y="157"/>
                  </a:lnTo>
                  <a:lnTo>
                    <a:pt x="186" y="160"/>
                  </a:lnTo>
                  <a:lnTo>
                    <a:pt x="187" y="161"/>
                  </a:lnTo>
                  <a:lnTo>
                    <a:pt x="187" y="162"/>
                  </a:lnTo>
                  <a:lnTo>
                    <a:pt x="188" y="162"/>
                  </a:lnTo>
                  <a:lnTo>
                    <a:pt x="189" y="162"/>
                  </a:lnTo>
                  <a:lnTo>
                    <a:pt x="190" y="162"/>
                  </a:lnTo>
                  <a:lnTo>
                    <a:pt x="190" y="161"/>
                  </a:lnTo>
                  <a:lnTo>
                    <a:pt x="191" y="161"/>
                  </a:lnTo>
                  <a:lnTo>
                    <a:pt x="191" y="159"/>
                  </a:lnTo>
                  <a:lnTo>
                    <a:pt x="191" y="158"/>
                  </a:lnTo>
                  <a:lnTo>
                    <a:pt x="192" y="156"/>
                  </a:lnTo>
                  <a:lnTo>
                    <a:pt x="192" y="154"/>
                  </a:lnTo>
                  <a:lnTo>
                    <a:pt x="193" y="149"/>
                  </a:lnTo>
                  <a:lnTo>
                    <a:pt x="193" y="142"/>
                  </a:lnTo>
                  <a:lnTo>
                    <a:pt x="193" y="131"/>
                  </a:lnTo>
                  <a:lnTo>
                    <a:pt x="194" y="113"/>
                  </a:lnTo>
                  <a:lnTo>
                    <a:pt x="194" y="88"/>
                  </a:lnTo>
                  <a:lnTo>
                    <a:pt x="194" y="70"/>
                  </a:lnTo>
                  <a:lnTo>
                    <a:pt x="195" y="75"/>
                  </a:lnTo>
                  <a:lnTo>
                    <a:pt x="195" y="96"/>
                  </a:lnTo>
                  <a:lnTo>
                    <a:pt x="196" y="112"/>
                  </a:lnTo>
                  <a:lnTo>
                    <a:pt x="196" y="120"/>
                  </a:lnTo>
                  <a:lnTo>
                    <a:pt x="196" y="121"/>
                  </a:lnTo>
                  <a:lnTo>
                    <a:pt x="197" y="117"/>
                  </a:lnTo>
                  <a:lnTo>
                    <a:pt x="197" y="107"/>
                  </a:lnTo>
                  <a:lnTo>
                    <a:pt x="197" y="93"/>
                  </a:lnTo>
                  <a:lnTo>
                    <a:pt x="198" y="91"/>
                  </a:lnTo>
                  <a:lnTo>
                    <a:pt x="198" y="107"/>
                  </a:lnTo>
                  <a:lnTo>
                    <a:pt x="199" y="127"/>
                  </a:lnTo>
                  <a:lnTo>
                    <a:pt x="199" y="141"/>
                  </a:lnTo>
                  <a:lnTo>
                    <a:pt x="199" y="150"/>
                  </a:lnTo>
                  <a:lnTo>
                    <a:pt x="200" y="154"/>
                  </a:lnTo>
                  <a:lnTo>
                    <a:pt x="200" y="157"/>
                  </a:lnTo>
                  <a:lnTo>
                    <a:pt x="200" y="159"/>
                  </a:lnTo>
                  <a:lnTo>
                    <a:pt x="201" y="160"/>
                  </a:lnTo>
                  <a:lnTo>
                    <a:pt x="202" y="161"/>
                  </a:lnTo>
                  <a:lnTo>
                    <a:pt x="202" y="160"/>
                  </a:lnTo>
                  <a:lnTo>
                    <a:pt x="203" y="160"/>
                  </a:lnTo>
                  <a:lnTo>
                    <a:pt x="204" y="159"/>
                  </a:lnTo>
                  <a:lnTo>
                    <a:pt x="205" y="158"/>
                  </a:lnTo>
                  <a:lnTo>
                    <a:pt x="205" y="157"/>
                  </a:lnTo>
                  <a:lnTo>
                    <a:pt x="205" y="156"/>
                  </a:lnTo>
                  <a:lnTo>
                    <a:pt x="206" y="154"/>
                  </a:lnTo>
                  <a:lnTo>
                    <a:pt x="206" y="151"/>
                  </a:lnTo>
                  <a:lnTo>
                    <a:pt x="206" y="146"/>
                  </a:lnTo>
                  <a:lnTo>
                    <a:pt x="207" y="138"/>
                  </a:lnTo>
                  <a:lnTo>
                    <a:pt x="207" y="127"/>
                  </a:lnTo>
                  <a:lnTo>
                    <a:pt x="207" y="118"/>
                  </a:lnTo>
                  <a:lnTo>
                    <a:pt x="208" y="117"/>
                  </a:lnTo>
                  <a:lnTo>
                    <a:pt x="208" y="127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09" y="154"/>
                  </a:lnTo>
                  <a:lnTo>
                    <a:pt x="210" y="157"/>
                  </a:lnTo>
                  <a:lnTo>
                    <a:pt x="210" y="158"/>
                  </a:lnTo>
                  <a:lnTo>
                    <a:pt x="210" y="159"/>
                  </a:lnTo>
                  <a:lnTo>
                    <a:pt x="211" y="160"/>
                  </a:lnTo>
                  <a:lnTo>
                    <a:pt x="212" y="161"/>
                  </a:lnTo>
                  <a:lnTo>
                    <a:pt x="212" y="160"/>
                  </a:lnTo>
                  <a:lnTo>
                    <a:pt x="213" y="160"/>
                  </a:lnTo>
                  <a:lnTo>
                    <a:pt x="213" y="159"/>
                  </a:lnTo>
                  <a:lnTo>
                    <a:pt x="214" y="157"/>
                  </a:lnTo>
                  <a:lnTo>
                    <a:pt x="214" y="152"/>
                  </a:lnTo>
                  <a:lnTo>
                    <a:pt x="214" y="148"/>
                  </a:lnTo>
                  <a:lnTo>
                    <a:pt x="215" y="151"/>
                  </a:lnTo>
                  <a:lnTo>
                    <a:pt x="215" y="156"/>
                  </a:lnTo>
                  <a:lnTo>
                    <a:pt x="216" y="158"/>
                  </a:lnTo>
                  <a:lnTo>
                    <a:pt x="216" y="160"/>
                  </a:lnTo>
                  <a:lnTo>
                    <a:pt x="216" y="161"/>
                  </a:lnTo>
                  <a:lnTo>
                    <a:pt x="217" y="161"/>
                  </a:lnTo>
                  <a:lnTo>
                    <a:pt x="217" y="162"/>
                  </a:lnTo>
                  <a:lnTo>
                    <a:pt x="218" y="162"/>
                  </a:lnTo>
                  <a:lnTo>
                    <a:pt x="218" y="161"/>
                  </a:lnTo>
                  <a:lnTo>
                    <a:pt x="219" y="161"/>
                  </a:lnTo>
                  <a:lnTo>
                    <a:pt x="219" y="160"/>
                  </a:lnTo>
                  <a:lnTo>
                    <a:pt x="220" y="160"/>
                  </a:lnTo>
                  <a:lnTo>
                    <a:pt x="220" y="159"/>
                  </a:lnTo>
                  <a:lnTo>
                    <a:pt x="221" y="158"/>
                  </a:lnTo>
                  <a:lnTo>
                    <a:pt x="221" y="156"/>
                  </a:lnTo>
                  <a:lnTo>
                    <a:pt x="221" y="155"/>
                  </a:lnTo>
                  <a:lnTo>
                    <a:pt x="222" y="152"/>
                  </a:lnTo>
                  <a:lnTo>
                    <a:pt x="222" y="149"/>
                  </a:lnTo>
                  <a:lnTo>
                    <a:pt x="223" y="148"/>
                  </a:lnTo>
                  <a:lnTo>
                    <a:pt x="223" y="149"/>
                  </a:lnTo>
                  <a:lnTo>
                    <a:pt x="223" y="151"/>
                  </a:lnTo>
                  <a:lnTo>
                    <a:pt x="224" y="150"/>
                  </a:lnTo>
                  <a:lnTo>
                    <a:pt x="224" y="147"/>
                  </a:lnTo>
                  <a:lnTo>
                    <a:pt x="224" y="146"/>
                  </a:lnTo>
                  <a:lnTo>
                    <a:pt x="225" y="151"/>
                  </a:lnTo>
                  <a:lnTo>
                    <a:pt x="225" y="154"/>
                  </a:lnTo>
                  <a:lnTo>
                    <a:pt x="225" y="155"/>
                  </a:lnTo>
                  <a:lnTo>
                    <a:pt x="226" y="154"/>
                  </a:lnTo>
                  <a:lnTo>
                    <a:pt x="226" y="151"/>
                  </a:lnTo>
                  <a:lnTo>
                    <a:pt x="227" y="148"/>
                  </a:lnTo>
                  <a:lnTo>
                    <a:pt x="227" y="144"/>
                  </a:lnTo>
                  <a:lnTo>
                    <a:pt x="227" y="138"/>
                  </a:lnTo>
                  <a:lnTo>
                    <a:pt x="228" y="127"/>
                  </a:lnTo>
                  <a:lnTo>
                    <a:pt x="228" y="106"/>
                  </a:lnTo>
                  <a:lnTo>
                    <a:pt x="228" y="77"/>
                  </a:lnTo>
                  <a:lnTo>
                    <a:pt x="229" y="48"/>
                  </a:lnTo>
                  <a:lnTo>
                    <a:pt x="229" y="45"/>
                  </a:lnTo>
                  <a:lnTo>
                    <a:pt x="229" y="73"/>
                  </a:lnTo>
                  <a:lnTo>
                    <a:pt x="230" y="104"/>
                  </a:lnTo>
                  <a:lnTo>
                    <a:pt x="230" y="124"/>
                  </a:lnTo>
                  <a:lnTo>
                    <a:pt x="231" y="135"/>
                  </a:lnTo>
                  <a:lnTo>
                    <a:pt x="231" y="143"/>
                  </a:lnTo>
                  <a:lnTo>
                    <a:pt x="231" y="147"/>
                  </a:lnTo>
                  <a:lnTo>
                    <a:pt x="232" y="149"/>
                  </a:lnTo>
                  <a:lnTo>
                    <a:pt x="232" y="151"/>
                  </a:lnTo>
                  <a:lnTo>
                    <a:pt x="233" y="151"/>
                  </a:lnTo>
                  <a:lnTo>
                    <a:pt x="233" y="150"/>
                  </a:lnTo>
                  <a:lnTo>
                    <a:pt x="233" y="146"/>
                  </a:lnTo>
                  <a:lnTo>
                    <a:pt x="234" y="139"/>
                  </a:lnTo>
                  <a:lnTo>
                    <a:pt x="234" y="127"/>
                  </a:lnTo>
                  <a:lnTo>
                    <a:pt x="235" y="115"/>
                  </a:lnTo>
                  <a:lnTo>
                    <a:pt x="235" y="112"/>
                  </a:lnTo>
                  <a:lnTo>
                    <a:pt x="235" y="121"/>
                  </a:lnTo>
                  <a:lnTo>
                    <a:pt x="236" y="132"/>
                  </a:lnTo>
                  <a:lnTo>
                    <a:pt x="236" y="141"/>
                  </a:lnTo>
                  <a:lnTo>
                    <a:pt x="236" y="145"/>
                  </a:lnTo>
                  <a:lnTo>
                    <a:pt x="237" y="144"/>
                  </a:lnTo>
                  <a:lnTo>
                    <a:pt x="237" y="141"/>
                  </a:lnTo>
                  <a:lnTo>
                    <a:pt x="237" y="143"/>
                  </a:lnTo>
                  <a:lnTo>
                    <a:pt x="238" y="145"/>
                  </a:lnTo>
                  <a:lnTo>
                    <a:pt x="238" y="147"/>
                  </a:lnTo>
                  <a:lnTo>
                    <a:pt x="239" y="150"/>
                  </a:lnTo>
                  <a:lnTo>
                    <a:pt x="239" y="154"/>
                  </a:lnTo>
                  <a:lnTo>
                    <a:pt x="239" y="157"/>
                  </a:lnTo>
                  <a:lnTo>
                    <a:pt x="240" y="160"/>
                  </a:lnTo>
                  <a:lnTo>
                    <a:pt x="240" y="162"/>
                  </a:lnTo>
                  <a:lnTo>
                    <a:pt x="241" y="163"/>
                  </a:lnTo>
                  <a:lnTo>
                    <a:pt x="242" y="164"/>
                  </a:lnTo>
                  <a:lnTo>
                    <a:pt x="243" y="164"/>
                  </a:lnTo>
                  <a:lnTo>
                    <a:pt x="244" y="164"/>
                  </a:lnTo>
                  <a:lnTo>
                    <a:pt x="245" y="164"/>
                  </a:lnTo>
                  <a:lnTo>
                    <a:pt x="246" y="164"/>
                  </a:lnTo>
                  <a:lnTo>
                    <a:pt x="247" y="163"/>
                  </a:lnTo>
                  <a:lnTo>
                    <a:pt x="248" y="161"/>
                  </a:lnTo>
                  <a:lnTo>
                    <a:pt x="248" y="160"/>
                  </a:lnTo>
                  <a:lnTo>
                    <a:pt x="248" y="156"/>
                  </a:lnTo>
                  <a:lnTo>
                    <a:pt x="249" y="149"/>
                  </a:lnTo>
                  <a:lnTo>
                    <a:pt x="249" y="133"/>
                  </a:lnTo>
                  <a:lnTo>
                    <a:pt x="249" y="113"/>
                  </a:lnTo>
                  <a:lnTo>
                    <a:pt x="250" y="109"/>
                  </a:lnTo>
                  <a:lnTo>
                    <a:pt x="250" y="121"/>
                  </a:lnTo>
                  <a:lnTo>
                    <a:pt x="250" y="131"/>
                  </a:lnTo>
                  <a:lnTo>
                    <a:pt x="251" y="136"/>
                  </a:lnTo>
                  <a:lnTo>
                    <a:pt x="251" y="135"/>
                  </a:lnTo>
                  <a:lnTo>
                    <a:pt x="251" y="131"/>
                  </a:lnTo>
                  <a:lnTo>
                    <a:pt x="252" y="124"/>
                  </a:lnTo>
                  <a:lnTo>
                    <a:pt x="252" y="112"/>
                  </a:lnTo>
                  <a:lnTo>
                    <a:pt x="253" y="98"/>
                  </a:lnTo>
                  <a:lnTo>
                    <a:pt x="253" y="86"/>
                  </a:lnTo>
                  <a:lnTo>
                    <a:pt x="253" y="71"/>
                  </a:lnTo>
                  <a:lnTo>
                    <a:pt x="254" y="55"/>
                  </a:lnTo>
                  <a:lnTo>
                    <a:pt x="254" y="36"/>
                  </a:lnTo>
                  <a:lnTo>
                    <a:pt x="254" y="31"/>
                  </a:lnTo>
                  <a:lnTo>
                    <a:pt x="255" y="44"/>
                  </a:lnTo>
                  <a:lnTo>
                    <a:pt x="255" y="70"/>
                  </a:lnTo>
                  <a:lnTo>
                    <a:pt x="255" y="96"/>
                  </a:lnTo>
                  <a:lnTo>
                    <a:pt x="256" y="116"/>
                  </a:lnTo>
                  <a:lnTo>
                    <a:pt x="256" y="131"/>
                  </a:lnTo>
                  <a:lnTo>
                    <a:pt x="256" y="142"/>
                  </a:lnTo>
                  <a:lnTo>
                    <a:pt x="257" y="148"/>
                  </a:lnTo>
                  <a:lnTo>
                    <a:pt x="257" y="153"/>
                  </a:lnTo>
                  <a:lnTo>
                    <a:pt x="258" y="155"/>
                  </a:lnTo>
                  <a:lnTo>
                    <a:pt x="258" y="158"/>
                  </a:lnTo>
                  <a:lnTo>
                    <a:pt x="258" y="159"/>
                  </a:lnTo>
                  <a:lnTo>
                    <a:pt x="259" y="160"/>
                  </a:lnTo>
                  <a:lnTo>
                    <a:pt x="259" y="161"/>
                  </a:lnTo>
                  <a:lnTo>
                    <a:pt x="259" y="162"/>
                  </a:lnTo>
                  <a:lnTo>
                    <a:pt x="260" y="163"/>
                  </a:lnTo>
                  <a:lnTo>
                    <a:pt x="260" y="164"/>
                  </a:lnTo>
                  <a:lnTo>
                    <a:pt x="261" y="164"/>
                  </a:lnTo>
                  <a:lnTo>
                    <a:pt x="261" y="165"/>
                  </a:lnTo>
                  <a:lnTo>
                    <a:pt x="262" y="165"/>
                  </a:lnTo>
                  <a:lnTo>
                    <a:pt x="263" y="165"/>
                  </a:lnTo>
                  <a:lnTo>
                    <a:pt x="263" y="166"/>
                  </a:lnTo>
                  <a:lnTo>
                    <a:pt x="264" y="166"/>
                  </a:lnTo>
                  <a:lnTo>
                    <a:pt x="265" y="166"/>
                  </a:lnTo>
                  <a:lnTo>
                    <a:pt x="266" y="166"/>
                  </a:lnTo>
                  <a:lnTo>
                    <a:pt x="266" y="167"/>
                  </a:lnTo>
                  <a:lnTo>
                    <a:pt x="267" y="167"/>
                  </a:lnTo>
                  <a:lnTo>
                    <a:pt x="268" y="167"/>
                  </a:lnTo>
                  <a:lnTo>
                    <a:pt x="269" y="167"/>
                  </a:lnTo>
                  <a:lnTo>
                    <a:pt x="270" y="167"/>
                  </a:lnTo>
                  <a:lnTo>
                    <a:pt x="271" y="167"/>
                  </a:lnTo>
                  <a:lnTo>
                    <a:pt x="272" y="167"/>
                  </a:lnTo>
                  <a:lnTo>
                    <a:pt x="273" y="167"/>
                  </a:lnTo>
                  <a:lnTo>
                    <a:pt x="274" y="167"/>
                  </a:lnTo>
                  <a:lnTo>
                    <a:pt x="275" y="167"/>
                  </a:lnTo>
                  <a:lnTo>
                    <a:pt x="276" y="167"/>
                  </a:lnTo>
                  <a:lnTo>
                    <a:pt x="277" y="167"/>
                  </a:lnTo>
                  <a:lnTo>
                    <a:pt x="277" y="168"/>
                  </a:lnTo>
                  <a:lnTo>
                    <a:pt x="277" y="167"/>
                  </a:lnTo>
                  <a:lnTo>
                    <a:pt x="278" y="167"/>
                  </a:lnTo>
                  <a:lnTo>
                    <a:pt x="278" y="168"/>
                  </a:lnTo>
                  <a:lnTo>
                    <a:pt x="279" y="167"/>
                  </a:lnTo>
                  <a:lnTo>
                    <a:pt x="280" y="167"/>
                  </a:lnTo>
                  <a:lnTo>
                    <a:pt x="281" y="167"/>
                  </a:lnTo>
                  <a:lnTo>
                    <a:pt x="282" y="167"/>
                  </a:lnTo>
                  <a:lnTo>
                    <a:pt x="283" y="167"/>
                  </a:lnTo>
                  <a:lnTo>
                    <a:pt x="284" y="167"/>
                  </a:lnTo>
                  <a:lnTo>
                    <a:pt x="285" y="167"/>
                  </a:lnTo>
                  <a:lnTo>
                    <a:pt x="286" y="167"/>
                  </a:lnTo>
                  <a:lnTo>
                    <a:pt x="287" y="167"/>
                  </a:lnTo>
                  <a:lnTo>
                    <a:pt x="288" y="167"/>
                  </a:lnTo>
                  <a:lnTo>
                    <a:pt x="289" y="167"/>
                  </a:lnTo>
                  <a:lnTo>
                    <a:pt x="290" y="167"/>
                  </a:lnTo>
                  <a:lnTo>
                    <a:pt x="291" y="167"/>
                  </a:lnTo>
                  <a:lnTo>
                    <a:pt x="292" y="167"/>
                  </a:lnTo>
                  <a:lnTo>
                    <a:pt x="293" y="167"/>
                  </a:lnTo>
                  <a:lnTo>
                    <a:pt x="294" y="167"/>
                  </a:lnTo>
                  <a:lnTo>
                    <a:pt x="295" y="167"/>
                  </a:lnTo>
                  <a:lnTo>
                    <a:pt x="296" y="167"/>
                  </a:lnTo>
                  <a:lnTo>
                    <a:pt x="297" y="167"/>
                  </a:lnTo>
                  <a:lnTo>
                    <a:pt x="297" y="166"/>
                  </a:lnTo>
                  <a:lnTo>
                    <a:pt x="298" y="166"/>
                  </a:lnTo>
                  <a:lnTo>
                    <a:pt x="299" y="166"/>
                  </a:lnTo>
                  <a:lnTo>
                    <a:pt x="300" y="166"/>
                  </a:lnTo>
                  <a:lnTo>
                    <a:pt x="301" y="166"/>
                  </a:lnTo>
                  <a:lnTo>
                    <a:pt x="302" y="166"/>
                  </a:lnTo>
                  <a:lnTo>
                    <a:pt x="303" y="167"/>
                  </a:lnTo>
                  <a:lnTo>
                    <a:pt x="304" y="167"/>
                  </a:lnTo>
                  <a:lnTo>
                    <a:pt x="305" y="167"/>
                  </a:lnTo>
                  <a:lnTo>
                    <a:pt x="306" y="167"/>
                  </a:lnTo>
                  <a:lnTo>
                    <a:pt x="307" y="167"/>
                  </a:lnTo>
                  <a:lnTo>
                    <a:pt x="308" y="167"/>
                  </a:lnTo>
                  <a:lnTo>
                    <a:pt x="308" y="168"/>
                  </a:lnTo>
                  <a:lnTo>
                    <a:pt x="309" y="168"/>
                  </a:lnTo>
                  <a:lnTo>
                    <a:pt x="310" y="168"/>
                  </a:lnTo>
                  <a:lnTo>
                    <a:pt x="311" y="168"/>
                  </a:lnTo>
                  <a:lnTo>
                    <a:pt x="312" y="168"/>
                  </a:lnTo>
                  <a:lnTo>
                    <a:pt x="313" y="168"/>
                  </a:lnTo>
                  <a:lnTo>
                    <a:pt x="314" y="168"/>
                  </a:lnTo>
                  <a:lnTo>
                    <a:pt x="315" y="168"/>
                  </a:lnTo>
                  <a:lnTo>
                    <a:pt x="316" y="168"/>
                  </a:lnTo>
                  <a:lnTo>
                    <a:pt x="317" y="168"/>
                  </a:lnTo>
                  <a:lnTo>
                    <a:pt x="318" y="168"/>
                  </a:lnTo>
                  <a:lnTo>
                    <a:pt x="319" y="168"/>
                  </a:lnTo>
                  <a:lnTo>
                    <a:pt x="320" y="168"/>
                  </a:lnTo>
                  <a:lnTo>
                    <a:pt x="321" y="168"/>
                  </a:lnTo>
                  <a:lnTo>
                    <a:pt x="322" y="168"/>
                  </a:lnTo>
                  <a:lnTo>
                    <a:pt x="323" y="168"/>
                  </a:lnTo>
                  <a:lnTo>
                    <a:pt x="324" y="168"/>
                  </a:lnTo>
                  <a:lnTo>
                    <a:pt x="325" y="168"/>
                  </a:lnTo>
                  <a:lnTo>
                    <a:pt x="326" y="168"/>
                  </a:lnTo>
                  <a:lnTo>
                    <a:pt x="327" y="168"/>
                  </a:lnTo>
                  <a:lnTo>
                    <a:pt x="328" y="168"/>
                  </a:lnTo>
                  <a:lnTo>
                    <a:pt x="329" y="168"/>
                  </a:lnTo>
                  <a:lnTo>
                    <a:pt x="330" y="168"/>
                  </a:lnTo>
                  <a:lnTo>
                    <a:pt x="331" y="168"/>
                  </a:lnTo>
                  <a:lnTo>
                    <a:pt x="332" y="168"/>
                  </a:lnTo>
                  <a:lnTo>
                    <a:pt x="333" y="168"/>
                  </a:lnTo>
                  <a:lnTo>
                    <a:pt x="334" y="168"/>
                  </a:lnTo>
                  <a:lnTo>
                    <a:pt x="335" y="168"/>
                  </a:lnTo>
                  <a:lnTo>
                    <a:pt x="336" y="168"/>
                  </a:lnTo>
                  <a:lnTo>
                    <a:pt x="337" y="168"/>
                  </a:lnTo>
                  <a:lnTo>
                    <a:pt x="338" y="168"/>
                  </a:lnTo>
                  <a:lnTo>
                    <a:pt x="339" y="168"/>
                  </a:lnTo>
                  <a:lnTo>
                    <a:pt x="340" y="168"/>
                  </a:lnTo>
                  <a:lnTo>
                    <a:pt x="341" y="168"/>
                  </a:lnTo>
                  <a:lnTo>
                    <a:pt x="342" y="168"/>
                  </a:lnTo>
                  <a:lnTo>
                    <a:pt x="343" y="168"/>
                  </a:lnTo>
                  <a:lnTo>
                    <a:pt x="344" y="168"/>
                  </a:lnTo>
                  <a:lnTo>
                    <a:pt x="345" y="168"/>
                  </a:lnTo>
                  <a:lnTo>
                    <a:pt x="346" y="168"/>
                  </a:lnTo>
                  <a:lnTo>
                    <a:pt x="347" y="168"/>
                  </a:lnTo>
                  <a:lnTo>
                    <a:pt x="348" y="168"/>
                  </a:lnTo>
                  <a:lnTo>
                    <a:pt x="349" y="168"/>
                  </a:lnTo>
                  <a:lnTo>
                    <a:pt x="350" y="168"/>
                  </a:lnTo>
                  <a:lnTo>
                    <a:pt x="351" y="168"/>
                  </a:lnTo>
                  <a:lnTo>
                    <a:pt x="352" y="168"/>
                  </a:lnTo>
                  <a:lnTo>
                    <a:pt x="353" y="168"/>
                  </a:lnTo>
                  <a:lnTo>
                    <a:pt x="354" y="168"/>
                  </a:lnTo>
                  <a:lnTo>
                    <a:pt x="355" y="169"/>
                  </a:lnTo>
                  <a:lnTo>
                    <a:pt x="355" y="168"/>
                  </a:lnTo>
                  <a:lnTo>
                    <a:pt x="356" y="168"/>
                  </a:lnTo>
                  <a:lnTo>
                    <a:pt x="357" y="168"/>
                  </a:lnTo>
                  <a:lnTo>
                    <a:pt x="358" y="168"/>
                  </a:lnTo>
                  <a:lnTo>
                    <a:pt x="359" y="168"/>
                  </a:lnTo>
                  <a:lnTo>
                    <a:pt x="360" y="168"/>
                  </a:lnTo>
                  <a:lnTo>
                    <a:pt x="361" y="168"/>
                  </a:lnTo>
                  <a:lnTo>
                    <a:pt x="362" y="168"/>
                  </a:lnTo>
                  <a:lnTo>
                    <a:pt x="363" y="168"/>
                  </a:lnTo>
                  <a:lnTo>
                    <a:pt x="364" y="168"/>
                  </a:lnTo>
                  <a:lnTo>
                    <a:pt x="365" y="168"/>
                  </a:lnTo>
                  <a:lnTo>
                    <a:pt x="366" y="168"/>
                  </a:lnTo>
                  <a:lnTo>
                    <a:pt x="367" y="168"/>
                  </a:lnTo>
                  <a:lnTo>
                    <a:pt x="368" y="168"/>
                  </a:lnTo>
                  <a:lnTo>
                    <a:pt x="369" y="168"/>
                  </a:lnTo>
                  <a:lnTo>
                    <a:pt x="370" y="168"/>
                  </a:lnTo>
                  <a:lnTo>
                    <a:pt x="371" y="168"/>
                  </a:lnTo>
                  <a:lnTo>
                    <a:pt x="372" y="168"/>
                  </a:lnTo>
                  <a:lnTo>
                    <a:pt x="373" y="168"/>
                  </a:lnTo>
                  <a:lnTo>
                    <a:pt x="374" y="168"/>
                  </a:lnTo>
                  <a:lnTo>
                    <a:pt x="375" y="168"/>
                  </a:lnTo>
                  <a:lnTo>
                    <a:pt x="376" y="168"/>
                  </a:lnTo>
                  <a:lnTo>
                    <a:pt x="377" y="168"/>
                  </a:lnTo>
                  <a:lnTo>
                    <a:pt x="378" y="168"/>
                  </a:lnTo>
                  <a:lnTo>
                    <a:pt x="379" y="168"/>
                  </a:lnTo>
                  <a:lnTo>
                    <a:pt x="380" y="168"/>
                  </a:lnTo>
                </a:path>
              </a:pathLst>
            </a:custGeom>
            <a:noFill/>
            <a:ln w="63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30">
              <a:extLst>
                <a:ext uri="{FF2B5EF4-FFF2-40B4-BE49-F238E27FC236}">
                  <a16:creationId xmlns:a16="http://schemas.microsoft.com/office/drawing/2014/main" id="{B3352950-A997-4C47-B0A0-1E936A8C3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005" y="3317081"/>
              <a:ext cx="2689225" cy="1119187"/>
            </a:xfrm>
            <a:custGeom>
              <a:avLst/>
              <a:gdLst>
                <a:gd name="T0" fmla="*/ 42461 w 380"/>
                <a:gd name="T1" fmla="*/ 728465 h 169"/>
                <a:gd name="T2" fmla="*/ 92000 w 380"/>
                <a:gd name="T3" fmla="*/ 854291 h 169"/>
                <a:gd name="T4" fmla="*/ 141538 w 380"/>
                <a:gd name="T5" fmla="*/ 860913 h 169"/>
                <a:gd name="T6" fmla="*/ 184000 w 380"/>
                <a:gd name="T7" fmla="*/ 841046 h 169"/>
                <a:gd name="T8" fmla="*/ 233538 w 380"/>
                <a:gd name="T9" fmla="*/ 867535 h 169"/>
                <a:gd name="T10" fmla="*/ 283076 w 380"/>
                <a:gd name="T11" fmla="*/ 966872 h 169"/>
                <a:gd name="T12" fmla="*/ 332615 w 380"/>
                <a:gd name="T13" fmla="*/ 973494 h 169"/>
                <a:gd name="T14" fmla="*/ 375076 w 380"/>
                <a:gd name="T15" fmla="*/ 1013228 h 169"/>
                <a:gd name="T16" fmla="*/ 424614 w 380"/>
                <a:gd name="T17" fmla="*/ 960249 h 169"/>
                <a:gd name="T18" fmla="*/ 467076 w 380"/>
                <a:gd name="T19" fmla="*/ 1026473 h 169"/>
                <a:gd name="T20" fmla="*/ 516614 w 380"/>
                <a:gd name="T21" fmla="*/ 966872 h 169"/>
                <a:gd name="T22" fmla="*/ 559076 w 380"/>
                <a:gd name="T23" fmla="*/ 1066208 h 169"/>
                <a:gd name="T24" fmla="*/ 608614 w 380"/>
                <a:gd name="T25" fmla="*/ 1072830 h 169"/>
                <a:gd name="T26" fmla="*/ 651076 w 380"/>
                <a:gd name="T27" fmla="*/ 1046341 h 169"/>
                <a:gd name="T28" fmla="*/ 700614 w 380"/>
                <a:gd name="T29" fmla="*/ 1039718 h 169"/>
                <a:gd name="T30" fmla="*/ 743075 w 380"/>
                <a:gd name="T31" fmla="*/ 1046341 h 169"/>
                <a:gd name="T32" fmla="*/ 792614 w 380"/>
                <a:gd name="T33" fmla="*/ 1079453 h 169"/>
                <a:gd name="T34" fmla="*/ 835075 w 380"/>
                <a:gd name="T35" fmla="*/ 1039718 h 169"/>
                <a:gd name="T36" fmla="*/ 877537 w 380"/>
                <a:gd name="T37" fmla="*/ 980116 h 169"/>
                <a:gd name="T38" fmla="*/ 927075 w 380"/>
                <a:gd name="T39" fmla="*/ 834423 h 169"/>
                <a:gd name="T40" fmla="*/ 969536 w 380"/>
                <a:gd name="T41" fmla="*/ 768199 h 169"/>
                <a:gd name="T42" fmla="*/ 1011998 w 380"/>
                <a:gd name="T43" fmla="*/ 821179 h 169"/>
                <a:gd name="T44" fmla="*/ 1054459 w 380"/>
                <a:gd name="T45" fmla="*/ 821179 h 169"/>
                <a:gd name="T46" fmla="*/ 1096921 w 380"/>
                <a:gd name="T47" fmla="*/ 794689 h 169"/>
                <a:gd name="T48" fmla="*/ 1146459 w 380"/>
                <a:gd name="T49" fmla="*/ 900648 h 169"/>
                <a:gd name="T50" fmla="*/ 1188921 w 380"/>
                <a:gd name="T51" fmla="*/ 907270 h 169"/>
                <a:gd name="T52" fmla="*/ 1231382 w 380"/>
                <a:gd name="T53" fmla="*/ 841046 h 169"/>
                <a:gd name="T54" fmla="*/ 1273843 w 380"/>
                <a:gd name="T55" fmla="*/ 834423 h 169"/>
                <a:gd name="T56" fmla="*/ 1316305 w 380"/>
                <a:gd name="T57" fmla="*/ 834423 h 169"/>
                <a:gd name="T58" fmla="*/ 1358766 w 380"/>
                <a:gd name="T59" fmla="*/ 947004 h 169"/>
                <a:gd name="T60" fmla="*/ 1401228 w 380"/>
                <a:gd name="T61" fmla="*/ 827801 h 169"/>
                <a:gd name="T62" fmla="*/ 1443689 w 380"/>
                <a:gd name="T63" fmla="*/ 1019851 h 169"/>
                <a:gd name="T64" fmla="*/ 1486151 w 380"/>
                <a:gd name="T65" fmla="*/ 894025 h 169"/>
                <a:gd name="T66" fmla="*/ 1528612 w 380"/>
                <a:gd name="T67" fmla="*/ 874158 h 169"/>
                <a:gd name="T68" fmla="*/ 1563997 w 380"/>
                <a:gd name="T69" fmla="*/ 774822 h 169"/>
                <a:gd name="T70" fmla="*/ 1606458 w 380"/>
                <a:gd name="T71" fmla="*/ 834423 h 169"/>
                <a:gd name="T72" fmla="*/ 1648920 w 380"/>
                <a:gd name="T73" fmla="*/ 913892 h 169"/>
                <a:gd name="T74" fmla="*/ 1691381 w 380"/>
                <a:gd name="T75" fmla="*/ 960249 h 169"/>
                <a:gd name="T76" fmla="*/ 1733842 w 380"/>
                <a:gd name="T77" fmla="*/ 1019851 h 169"/>
                <a:gd name="T78" fmla="*/ 1769227 w 380"/>
                <a:gd name="T79" fmla="*/ 483436 h 169"/>
                <a:gd name="T80" fmla="*/ 1811688 w 380"/>
                <a:gd name="T81" fmla="*/ 622506 h 169"/>
                <a:gd name="T82" fmla="*/ 1854150 w 380"/>
                <a:gd name="T83" fmla="*/ 1026473 h 169"/>
                <a:gd name="T84" fmla="*/ 1889534 w 380"/>
                <a:gd name="T85" fmla="*/ 1072830 h 169"/>
                <a:gd name="T86" fmla="*/ 1931996 w 380"/>
                <a:gd name="T87" fmla="*/ 1086075 h 169"/>
                <a:gd name="T88" fmla="*/ 1974457 w 380"/>
                <a:gd name="T89" fmla="*/ 1099320 h 169"/>
                <a:gd name="T90" fmla="*/ 2009842 w 380"/>
                <a:gd name="T91" fmla="*/ 1099320 h 169"/>
                <a:gd name="T92" fmla="*/ 2052303 w 380"/>
                <a:gd name="T93" fmla="*/ 1099320 h 169"/>
                <a:gd name="T94" fmla="*/ 2087688 w 380"/>
                <a:gd name="T95" fmla="*/ 1099320 h 169"/>
                <a:gd name="T96" fmla="*/ 2130149 w 380"/>
                <a:gd name="T97" fmla="*/ 1079453 h 169"/>
                <a:gd name="T98" fmla="*/ 2165534 w 380"/>
                <a:gd name="T99" fmla="*/ 708598 h 169"/>
                <a:gd name="T100" fmla="*/ 2207995 w 380"/>
                <a:gd name="T101" fmla="*/ 1086075 h 169"/>
                <a:gd name="T102" fmla="*/ 2243380 w 380"/>
                <a:gd name="T103" fmla="*/ 1105942 h 169"/>
                <a:gd name="T104" fmla="*/ 2285841 w 380"/>
                <a:gd name="T105" fmla="*/ 1112565 h 169"/>
                <a:gd name="T106" fmla="*/ 2321226 w 380"/>
                <a:gd name="T107" fmla="*/ 1112565 h 169"/>
                <a:gd name="T108" fmla="*/ 2363687 w 380"/>
                <a:gd name="T109" fmla="*/ 1112565 h 169"/>
                <a:gd name="T110" fmla="*/ 2399072 w 380"/>
                <a:gd name="T111" fmla="*/ 1112565 h 169"/>
                <a:gd name="T112" fmla="*/ 2434456 w 380"/>
                <a:gd name="T113" fmla="*/ 1112565 h 169"/>
                <a:gd name="T114" fmla="*/ 2469841 w 380"/>
                <a:gd name="T115" fmla="*/ 1112565 h 169"/>
                <a:gd name="T116" fmla="*/ 2512302 w 380"/>
                <a:gd name="T117" fmla="*/ 1112565 h 169"/>
                <a:gd name="T118" fmla="*/ 2547687 w 380"/>
                <a:gd name="T119" fmla="*/ 1112565 h 169"/>
                <a:gd name="T120" fmla="*/ 2583071 w 380"/>
                <a:gd name="T121" fmla="*/ 1112565 h 169"/>
                <a:gd name="T122" fmla="*/ 2618456 w 380"/>
                <a:gd name="T123" fmla="*/ 1112565 h 169"/>
                <a:gd name="T124" fmla="*/ 2660917 w 380"/>
                <a:gd name="T125" fmla="*/ 1112565 h 1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169">
                  <a:moveTo>
                    <a:pt x="0" y="96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1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3" y="103"/>
                  </a:lnTo>
                  <a:lnTo>
                    <a:pt x="4" y="102"/>
                  </a:lnTo>
                  <a:lnTo>
                    <a:pt x="5" y="102"/>
                  </a:lnTo>
                  <a:lnTo>
                    <a:pt x="5" y="103"/>
                  </a:lnTo>
                  <a:lnTo>
                    <a:pt x="6" y="107"/>
                  </a:lnTo>
                  <a:lnTo>
                    <a:pt x="6" y="110"/>
                  </a:lnTo>
                  <a:lnTo>
                    <a:pt x="6" y="113"/>
                  </a:lnTo>
                  <a:lnTo>
                    <a:pt x="7" y="116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8" y="120"/>
                  </a:lnTo>
                  <a:lnTo>
                    <a:pt x="9" y="121"/>
                  </a:lnTo>
                  <a:lnTo>
                    <a:pt x="9" y="122"/>
                  </a:lnTo>
                  <a:lnTo>
                    <a:pt x="9" y="123"/>
                  </a:lnTo>
                  <a:lnTo>
                    <a:pt x="10" y="124"/>
                  </a:lnTo>
                  <a:lnTo>
                    <a:pt x="11" y="125"/>
                  </a:lnTo>
                  <a:lnTo>
                    <a:pt x="11" y="126"/>
                  </a:lnTo>
                  <a:lnTo>
                    <a:pt x="12" y="127"/>
                  </a:lnTo>
                  <a:lnTo>
                    <a:pt x="12" y="128"/>
                  </a:lnTo>
                  <a:lnTo>
                    <a:pt x="12" y="129"/>
                  </a:lnTo>
                  <a:lnTo>
                    <a:pt x="13" y="129"/>
                  </a:lnTo>
                  <a:lnTo>
                    <a:pt x="13" y="131"/>
                  </a:lnTo>
                  <a:lnTo>
                    <a:pt x="14" y="131"/>
                  </a:lnTo>
                  <a:lnTo>
                    <a:pt x="14" y="132"/>
                  </a:lnTo>
                  <a:lnTo>
                    <a:pt x="15" y="132"/>
                  </a:lnTo>
                  <a:lnTo>
                    <a:pt x="16" y="133"/>
                  </a:lnTo>
                  <a:lnTo>
                    <a:pt x="17" y="133"/>
                  </a:lnTo>
                  <a:lnTo>
                    <a:pt x="17" y="134"/>
                  </a:lnTo>
                  <a:lnTo>
                    <a:pt x="17" y="132"/>
                  </a:lnTo>
                  <a:lnTo>
                    <a:pt x="18" y="132"/>
                  </a:lnTo>
                  <a:lnTo>
                    <a:pt x="18" y="131"/>
                  </a:lnTo>
                  <a:lnTo>
                    <a:pt x="19" y="131"/>
                  </a:lnTo>
                  <a:lnTo>
                    <a:pt x="20" y="130"/>
                  </a:lnTo>
                  <a:lnTo>
                    <a:pt x="20" y="129"/>
                  </a:lnTo>
                  <a:lnTo>
                    <a:pt x="20" y="130"/>
                  </a:lnTo>
                  <a:lnTo>
                    <a:pt x="21" y="128"/>
                  </a:lnTo>
                  <a:lnTo>
                    <a:pt x="21" y="129"/>
                  </a:lnTo>
                  <a:lnTo>
                    <a:pt x="22" y="129"/>
                  </a:lnTo>
                  <a:lnTo>
                    <a:pt x="22" y="128"/>
                  </a:lnTo>
                  <a:lnTo>
                    <a:pt x="23" y="128"/>
                  </a:lnTo>
                  <a:lnTo>
                    <a:pt x="23" y="129"/>
                  </a:lnTo>
                  <a:lnTo>
                    <a:pt x="24" y="129"/>
                  </a:lnTo>
                  <a:lnTo>
                    <a:pt x="25" y="128"/>
                  </a:lnTo>
                  <a:lnTo>
                    <a:pt x="25" y="129"/>
                  </a:lnTo>
                  <a:lnTo>
                    <a:pt x="26" y="128"/>
                  </a:lnTo>
                  <a:lnTo>
                    <a:pt x="26" y="127"/>
                  </a:lnTo>
                  <a:lnTo>
                    <a:pt x="27" y="127"/>
                  </a:lnTo>
                  <a:lnTo>
                    <a:pt x="27" y="128"/>
                  </a:lnTo>
                  <a:lnTo>
                    <a:pt x="28" y="127"/>
                  </a:lnTo>
                  <a:lnTo>
                    <a:pt x="29" y="128"/>
                  </a:lnTo>
                  <a:lnTo>
                    <a:pt x="30" y="128"/>
                  </a:lnTo>
                  <a:lnTo>
                    <a:pt x="30" y="129"/>
                  </a:lnTo>
                  <a:lnTo>
                    <a:pt x="31" y="130"/>
                  </a:lnTo>
                  <a:lnTo>
                    <a:pt x="31" y="129"/>
                  </a:lnTo>
                  <a:lnTo>
                    <a:pt x="31" y="130"/>
                  </a:lnTo>
                  <a:lnTo>
                    <a:pt x="32" y="130"/>
                  </a:lnTo>
                  <a:lnTo>
                    <a:pt x="33" y="130"/>
                  </a:lnTo>
                  <a:lnTo>
                    <a:pt x="33" y="131"/>
                  </a:lnTo>
                  <a:lnTo>
                    <a:pt x="34" y="133"/>
                  </a:lnTo>
                  <a:lnTo>
                    <a:pt x="34" y="135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8"/>
                  </a:lnTo>
                  <a:lnTo>
                    <a:pt x="36" y="139"/>
                  </a:lnTo>
                  <a:lnTo>
                    <a:pt x="36" y="140"/>
                  </a:lnTo>
                  <a:lnTo>
                    <a:pt x="37" y="141"/>
                  </a:lnTo>
                  <a:lnTo>
                    <a:pt x="38" y="142"/>
                  </a:lnTo>
                  <a:lnTo>
                    <a:pt x="38" y="143"/>
                  </a:lnTo>
                  <a:lnTo>
                    <a:pt x="39" y="144"/>
                  </a:lnTo>
                  <a:lnTo>
                    <a:pt x="39" y="145"/>
                  </a:lnTo>
                  <a:lnTo>
                    <a:pt x="40" y="146"/>
                  </a:lnTo>
                  <a:lnTo>
                    <a:pt x="40" y="147"/>
                  </a:lnTo>
                  <a:lnTo>
                    <a:pt x="41" y="147"/>
                  </a:lnTo>
                  <a:lnTo>
                    <a:pt x="41" y="148"/>
                  </a:lnTo>
                  <a:lnTo>
                    <a:pt x="42" y="148"/>
                  </a:lnTo>
                  <a:lnTo>
                    <a:pt x="42" y="149"/>
                  </a:lnTo>
                  <a:lnTo>
                    <a:pt x="43" y="149"/>
                  </a:lnTo>
                  <a:lnTo>
                    <a:pt x="44" y="149"/>
                  </a:lnTo>
                  <a:lnTo>
                    <a:pt x="44" y="150"/>
                  </a:lnTo>
                  <a:lnTo>
                    <a:pt x="45" y="150"/>
                  </a:lnTo>
                  <a:lnTo>
                    <a:pt x="46" y="149"/>
                  </a:lnTo>
                  <a:lnTo>
                    <a:pt x="46" y="148"/>
                  </a:lnTo>
                  <a:lnTo>
                    <a:pt x="47" y="147"/>
                  </a:lnTo>
                  <a:lnTo>
                    <a:pt x="47" y="142"/>
                  </a:lnTo>
                  <a:lnTo>
                    <a:pt x="47" y="133"/>
                  </a:lnTo>
                  <a:lnTo>
                    <a:pt x="48" y="120"/>
                  </a:lnTo>
                  <a:lnTo>
                    <a:pt x="48" y="114"/>
                  </a:lnTo>
                  <a:lnTo>
                    <a:pt x="49" y="125"/>
                  </a:lnTo>
                  <a:lnTo>
                    <a:pt x="49" y="137"/>
                  </a:lnTo>
                  <a:lnTo>
                    <a:pt x="49" y="144"/>
                  </a:lnTo>
                  <a:lnTo>
                    <a:pt x="50" y="147"/>
                  </a:lnTo>
                  <a:lnTo>
                    <a:pt x="50" y="149"/>
                  </a:lnTo>
                  <a:lnTo>
                    <a:pt x="51" y="151"/>
                  </a:lnTo>
                  <a:lnTo>
                    <a:pt x="51" y="152"/>
                  </a:lnTo>
                  <a:lnTo>
                    <a:pt x="52" y="153"/>
                  </a:lnTo>
                  <a:lnTo>
                    <a:pt x="52" y="154"/>
                  </a:lnTo>
                  <a:lnTo>
                    <a:pt x="53" y="153"/>
                  </a:lnTo>
                  <a:lnTo>
                    <a:pt x="54" y="153"/>
                  </a:lnTo>
                  <a:lnTo>
                    <a:pt x="54" y="152"/>
                  </a:lnTo>
                  <a:lnTo>
                    <a:pt x="55" y="152"/>
                  </a:lnTo>
                  <a:lnTo>
                    <a:pt x="56" y="151"/>
                  </a:lnTo>
                  <a:lnTo>
                    <a:pt x="56" y="150"/>
                  </a:lnTo>
                  <a:lnTo>
                    <a:pt x="57" y="150"/>
                  </a:lnTo>
                  <a:lnTo>
                    <a:pt x="57" y="149"/>
                  </a:lnTo>
                  <a:lnTo>
                    <a:pt x="58" y="147"/>
                  </a:lnTo>
                  <a:lnTo>
                    <a:pt x="58" y="146"/>
                  </a:lnTo>
                  <a:lnTo>
                    <a:pt x="59" y="145"/>
                  </a:lnTo>
                  <a:lnTo>
                    <a:pt x="59" y="144"/>
                  </a:lnTo>
                  <a:lnTo>
                    <a:pt x="59" y="145"/>
                  </a:lnTo>
                  <a:lnTo>
                    <a:pt x="60" y="145"/>
                  </a:lnTo>
                  <a:lnTo>
                    <a:pt x="60" y="146"/>
                  </a:lnTo>
                  <a:lnTo>
                    <a:pt x="61" y="147"/>
                  </a:lnTo>
                  <a:lnTo>
                    <a:pt x="61" y="149"/>
                  </a:lnTo>
                  <a:lnTo>
                    <a:pt x="61" y="150"/>
                  </a:lnTo>
                  <a:lnTo>
                    <a:pt x="62" y="151"/>
                  </a:lnTo>
                  <a:lnTo>
                    <a:pt x="62" y="152"/>
                  </a:lnTo>
                  <a:lnTo>
                    <a:pt x="63" y="153"/>
                  </a:lnTo>
                  <a:lnTo>
                    <a:pt x="64" y="154"/>
                  </a:lnTo>
                  <a:lnTo>
                    <a:pt x="65" y="154"/>
                  </a:lnTo>
                  <a:lnTo>
                    <a:pt x="65" y="155"/>
                  </a:lnTo>
                  <a:lnTo>
                    <a:pt x="66" y="155"/>
                  </a:lnTo>
                  <a:lnTo>
                    <a:pt x="66" y="154"/>
                  </a:lnTo>
                  <a:lnTo>
                    <a:pt x="66" y="155"/>
                  </a:lnTo>
                  <a:lnTo>
                    <a:pt x="67" y="155"/>
                  </a:lnTo>
                  <a:lnTo>
                    <a:pt x="68" y="155"/>
                  </a:lnTo>
                  <a:lnTo>
                    <a:pt x="68" y="154"/>
                  </a:lnTo>
                  <a:lnTo>
                    <a:pt x="69" y="153"/>
                  </a:lnTo>
                  <a:lnTo>
                    <a:pt x="69" y="152"/>
                  </a:lnTo>
                  <a:lnTo>
                    <a:pt x="70" y="151"/>
                  </a:lnTo>
                  <a:lnTo>
                    <a:pt x="71" y="151"/>
                  </a:lnTo>
                  <a:lnTo>
                    <a:pt x="71" y="150"/>
                  </a:lnTo>
                  <a:lnTo>
                    <a:pt x="72" y="150"/>
                  </a:lnTo>
                  <a:lnTo>
                    <a:pt x="72" y="149"/>
                  </a:lnTo>
                  <a:lnTo>
                    <a:pt x="72" y="147"/>
                  </a:lnTo>
                  <a:lnTo>
                    <a:pt x="73" y="146"/>
                  </a:lnTo>
                  <a:lnTo>
                    <a:pt x="73" y="145"/>
                  </a:lnTo>
                  <a:lnTo>
                    <a:pt x="74" y="147"/>
                  </a:lnTo>
                  <a:lnTo>
                    <a:pt x="74" y="149"/>
                  </a:lnTo>
                  <a:lnTo>
                    <a:pt x="75" y="152"/>
                  </a:lnTo>
                  <a:lnTo>
                    <a:pt x="75" y="154"/>
                  </a:lnTo>
                  <a:lnTo>
                    <a:pt x="75" y="155"/>
                  </a:lnTo>
                  <a:lnTo>
                    <a:pt x="76" y="156"/>
                  </a:lnTo>
                  <a:lnTo>
                    <a:pt x="76" y="157"/>
                  </a:lnTo>
                  <a:lnTo>
                    <a:pt x="77" y="158"/>
                  </a:lnTo>
                  <a:lnTo>
                    <a:pt x="77" y="159"/>
                  </a:lnTo>
                  <a:lnTo>
                    <a:pt x="78" y="160"/>
                  </a:lnTo>
                  <a:lnTo>
                    <a:pt x="79" y="160"/>
                  </a:lnTo>
                  <a:lnTo>
                    <a:pt x="79" y="161"/>
                  </a:lnTo>
                  <a:lnTo>
                    <a:pt x="80" y="161"/>
                  </a:lnTo>
                  <a:lnTo>
                    <a:pt x="81" y="161"/>
                  </a:lnTo>
                  <a:lnTo>
                    <a:pt x="81" y="162"/>
                  </a:lnTo>
                  <a:lnTo>
                    <a:pt x="82" y="162"/>
                  </a:lnTo>
                  <a:lnTo>
                    <a:pt x="83" y="162"/>
                  </a:lnTo>
                  <a:lnTo>
                    <a:pt x="84" y="162"/>
                  </a:lnTo>
                  <a:lnTo>
                    <a:pt x="85" y="162"/>
                  </a:lnTo>
                  <a:lnTo>
                    <a:pt x="86" y="162"/>
                  </a:lnTo>
                  <a:lnTo>
                    <a:pt x="86" y="161"/>
                  </a:lnTo>
                  <a:lnTo>
                    <a:pt x="87" y="161"/>
                  </a:lnTo>
                  <a:lnTo>
                    <a:pt x="88" y="160"/>
                  </a:lnTo>
                  <a:lnTo>
                    <a:pt x="89" y="160"/>
                  </a:lnTo>
                  <a:lnTo>
                    <a:pt x="90" y="160"/>
                  </a:lnTo>
                  <a:lnTo>
                    <a:pt x="90" y="159"/>
                  </a:lnTo>
                  <a:lnTo>
                    <a:pt x="90" y="160"/>
                  </a:lnTo>
                  <a:lnTo>
                    <a:pt x="91" y="159"/>
                  </a:lnTo>
                  <a:lnTo>
                    <a:pt x="92" y="159"/>
                  </a:lnTo>
                  <a:lnTo>
                    <a:pt x="92" y="158"/>
                  </a:lnTo>
                  <a:lnTo>
                    <a:pt x="93" y="158"/>
                  </a:lnTo>
                  <a:lnTo>
                    <a:pt x="94" y="158"/>
                  </a:lnTo>
                  <a:lnTo>
                    <a:pt x="94" y="157"/>
                  </a:lnTo>
                  <a:lnTo>
                    <a:pt x="95" y="157"/>
                  </a:lnTo>
                  <a:lnTo>
                    <a:pt x="95" y="158"/>
                  </a:lnTo>
                  <a:lnTo>
                    <a:pt x="96" y="158"/>
                  </a:lnTo>
                  <a:lnTo>
                    <a:pt x="96" y="157"/>
                  </a:lnTo>
                  <a:lnTo>
                    <a:pt x="97" y="157"/>
                  </a:lnTo>
                  <a:lnTo>
                    <a:pt x="98" y="157"/>
                  </a:lnTo>
                  <a:lnTo>
                    <a:pt x="98" y="158"/>
                  </a:lnTo>
                  <a:lnTo>
                    <a:pt x="98" y="157"/>
                  </a:lnTo>
                  <a:lnTo>
                    <a:pt x="99" y="157"/>
                  </a:lnTo>
                  <a:lnTo>
                    <a:pt x="99" y="158"/>
                  </a:lnTo>
                  <a:lnTo>
                    <a:pt x="100" y="157"/>
                  </a:lnTo>
                  <a:lnTo>
                    <a:pt x="101" y="157"/>
                  </a:lnTo>
                  <a:lnTo>
                    <a:pt x="101" y="158"/>
                  </a:lnTo>
                  <a:lnTo>
                    <a:pt x="102" y="157"/>
                  </a:lnTo>
                  <a:lnTo>
                    <a:pt x="103" y="157"/>
                  </a:lnTo>
                  <a:lnTo>
                    <a:pt x="104" y="157"/>
                  </a:lnTo>
                  <a:lnTo>
                    <a:pt x="104" y="158"/>
                  </a:lnTo>
                  <a:lnTo>
                    <a:pt x="105" y="158"/>
                  </a:lnTo>
                  <a:lnTo>
                    <a:pt x="106" y="158"/>
                  </a:lnTo>
                  <a:lnTo>
                    <a:pt x="106" y="159"/>
                  </a:lnTo>
                  <a:lnTo>
                    <a:pt x="107" y="160"/>
                  </a:lnTo>
                  <a:lnTo>
                    <a:pt x="108" y="160"/>
                  </a:lnTo>
                  <a:lnTo>
                    <a:pt x="108" y="161"/>
                  </a:lnTo>
                  <a:lnTo>
                    <a:pt x="108" y="162"/>
                  </a:lnTo>
                  <a:lnTo>
                    <a:pt x="109" y="162"/>
                  </a:lnTo>
                  <a:lnTo>
                    <a:pt x="110" y="163"/>
                  </a:lnTo>
                  <a:lnTo>
                    <a:pt x="111" y="163"/>
                  </a:lnTo>
                  <a:lnTo>
                    <a:pt x="112" y="163"/>
                  </a:lnTo>
                  <a:lnTo>
                    <a:pt x="112" y="162"/>
                  </a:lnTo>
                  <a:lnTo>
                    <a:pt x="113" y="160"/>
                  </a:lnTo>
                  <a:lnTo>
                    <a:pt x="113" y="159"/>
                  </a:lnTo>
                  <a:lnTo>
                    <a:pt x="114" y="158"/>
                  </a:lnTo>
                  <a:lnTo>
                    <a:pt x="114" y="157"/>
                  </a:lnTo>
                  <a:lnTo>
                    <a:pt x="115" y="157"/>
                  </a:lnTo>
                  <a:lnTo>
                    <a:pt x="116" y="157"/>
                  </a:lnTo>
                  <a:lnTo>
                    <a:pt x="117" y="157"/>
                  </a:lnTo>
                  <a:lnTo>
                    <a:pt x="118" y="157"/>
                  </a:lnTo>
                  <a:lnTo>
                    <a:pt x="118" y="156"/>
                  </a:lnTo>
                  <a:lnTo>
                    <a:pt x="119" y="157"/>
                  </a:lnTo>
                  <a:lnTo>
                    <a:pt x="119" y="156"/>
                  </a:lnTo>
                  <a:lnTo>
                    <a:pt x="120" y="156"/>
                  </a:lnTo>
                  <a:lnTo>
                    <a:pt x="120" y="155"/>
                  </a:lnTo>
                  <a:lnTo>
                    <a:pt x="121" y="155"/>
                  </a:lnTo>
                  <a:lnTo>
                    <a:pt x="122" y="155"/>
                  </a:lnTo>
                  <a:lnTo>
                    <a:pt x="122" y="154"/>
                  </a:lnTo>
                  <a:lnTo>
                    <a:pt x="123" y="153"/>
                  </a:lnTo>
                  <a:lnTo>
                    <a:pt x="123" y="152"/>
                  </a:lnTo>
                  <a:lnTo>
                    <a:pt x="123" y="151"/>
                  </a:lnTo>
                  <a:lnTo>
                    <a:pt x="124" y="149"/>
                  </a:lnTo>
                  <a:lnTo>
                    <a:pt x="124" y="148"/>
                  </a:lnTo>
                  <a:lnTo>
                    <a:pt x="125" y="146"/>
                  </a:lnTo>
                  <a:lnTo>
                    <a:pt x="125" y="145"/>
                  </a:lnTo>
                  <a:lnTo>
                    <a:pt x="125" y="141"/>
                  </a:lnTo>
                  <a:lnTo>
                    <a:pt x="126" y="138"/>
                  </a:lnTo>
                  <a:lnTo>
                    <a:pt x="126" y="132"/>
                  </a:lnTo>
                  <a:lnTo>
                    <a:pt x="127" y="124"/>
                  </a:lnTo>
                  <a:lnTo>
                    <a:pt x="127" y="111"/>
                  </a:lnTo>
                  <a:lnTo>
                    <a:pt x="127" y="87"/>
                  </a:lnTo>
                  <a:lnTo>
                    <a:pt x="128" y="67"/>
                  </a:lnTo>
                  <a:lnTo>
                    <a:pt x="128" y="78"/>
                  </a:lnTo>
                  <a:lnTo>
                    <a:pt x="129" y="102"/>
                  </a:lnTo>
                  <a:lnTo>
                    <a:pt x="129" y="117"/>
                  </a:lnTo>
                  <a:lnTo>
                    <a:pt x="129" y="123"/>
                  </a:lnTo>
                  <a:lnTo>
                    <a:pt x="130" y="127"/>
                  </a:lnTo>
                  <a:lnTo>
                    <a:pt x="131" y="126"/>
                  </a:lnTo>
                  <a:lnTo>
                    <a:pt x="131" y="122"/>
                  </a:lnTo>
                  <a:lnTo>
                    <a:pt x="131" y="117"/>
                  </a:lnTo>
                  <a:lnTo>
                    <a:pt x="132" y="111"/>
                  </a:lnTo>
                  <a:lnTo>
                    <a:pt x="132" y="104"/>
                  </a:lnTo>
                  <a:lnTo>
                    <a:pt x="133" y="94"/>
                  </a:lnTo>
                  <a:lnTo>
                    <a:pt x="133" y="80"/>
                  </a:lnTo>
                  <a:lnTo>
                    <a:pt x="133" y="60"/>
                  </a:lnTo>
                  <a:lnTo>
                    <a:pt x="134" y="30"/>
                  </a:lnTo>
                  <a:lnTo>
                    <a:pt x="134" y="0"/>
                  </a:lnTo>
                  <a:lnTo>
                    <a:pt x="134" y="15"/>
                  </a:lnTo>
                  <a:lnTo>
                    <a:pt x="135" y="40"/>
                  </a:lnTo>
                  <a:lnTo>
                    <a:pt x="135" y="64"/>
                  </a:lnTo>
                  <a:lnTo>
                    <a:pt x="136" y="84"/>
                  </a:lnTo>
                  <a:lnTo>
                    <a:pt x="136" y="98"/>
                  </a:lnTo>
                  <a:lnTo>
                    <a:pt x="136" y="108"/>
                  </a:lnTo>
                  <a:lnTo>
                    <a:pt x="137" y="116"/>
                  </a:lnTo>
                  <a:lnTo>
                    <a:pt x="137" y="121"/>
                  </a:lnTo>
                  <a:lnTo>
                    <a:pt x="138" y="124"/>
                  </a:lnTo>
                  <a:lnTo>
                    <a:pt x="138" y="127"/>
                  </a:lnTo>
                  <a:lnTo>
                    <a:pt x="138" y="129"/>
                  </a:lnTo>
                  <a:lnTo>
                    <a:pt x="139" y="130"/>
                  </a:lnTo>
                  <a:lnTo>
                    <a:pt x="139" y="132"/>
                  </a:lnTo>
                  <a:lnTo>
                    <a:pt x="140" y="132"/>
                  </a:lnTo>
                  <a:lnTo>
                    <a:pt x="140" y="131"/>
                  </a:lnTo>
                  <a:lnTo>
                    <a:pt x="141" y="130"/>
                  </a:lnTo>
                  <a:lnTo>
                    <a:pt x="141" y="128"/>
                  </a:lnTo>
                  <a:lnTo>
                    <a:pt x="141" y="127"/>
                  </a:lnTo>
                  <a:lnTo>
                    <a:pt x="142" y="125"/>
                  </a:lnTo>
                  <a:lnTo>
                    <a:pt x="142" y="124"/>
                  </a:lnTo>
                  <a:lnTo>
                    <a:pt x="143" y="124"/>
                  </a:lnTo>
                  <a:lnTo>
                    <a:pt x="144" y="122"/>
                  </a:lnTo>
                  <a:lnTo>
                    <a:pt x="145" y="120"/>
                  </a:lnTo>
                  <a:lnTo>
                    <a:pt x="145" y="115"/>
                  </a:lnTo>
                  <a:lnTo>
                    <a:pt x="145" y="112"/>
                  </a:lnTo>
                  <a:lnTo>
                    <a:pt x="146" y="108"/>
                  </a:lnTo>
                  <a:lnTo>
                    <a:pt x="146" y="107"/>
                  </a:lnTo>
                  <a:lnTo>
                    <a:pt x="147" y="107"/>
                  </a:lnTo>
                  <a:lnTo>
                    <a:pt x="147" y="109"/>
                  </a:lnTo>
                  <a:lnTo>
                    <a:pt x="147" y="111"/>
                  </a:lnTo>
                  <a:lnTo>
                    <a:pt x="148" y="114"/>
                  </a:lnTo>
                  <a:lnTo>
                    <a:pt x="148" y="117"/>
                  </a:lnTo>
                  <a:lnTo>
                    <a:pt x="148" y="120"/>
                  </a:lnTo>
                  <a:lnTo>
                    <a:pt x="149" y="121"/>
                  </a:lnTo>
                  <a:lnTo>
                    <a:pt x="149" y="124"/>
                  </a:lnTo>
                  <a:lnTo>
                    <a:pt x="150" y="126"/>
                  </a:lnTo>
                  <a:lnTo>
                    <a:pt x="150" y="128"/>
                  </a:lnTo>
                  <a:lnTo>
                    <a:pt x="151" y="128"/>
                  </a:lnTo>
                  <a:lnTo>
                    <a:pt x="152" y="126"/>
                  </a:lnTo>
                  <a:lnTo>
                    <a:pt x="152" y="123"/>
                  </a:lnTo>
                  <a:lnTo>
                    <a:pt x="152" y="121"/>
                  </a:lnTo>
                  <a:lnTo>
                    <a:pt x="153" y="117"/>
                  </a:lnTo>
                  <a:lnTo>
                    <a:pt x="153" y="113"/>
                  </a:lnTo>
                  <a:lnTo>
                    <a:pt x="153" y="110"/>
                  </a:lnTo>
                  <a:lnTo>
                    <a:pt x="154" y="113"/>
                  </a:lnTo>
                  <a:lnTo>
                    <a:pt x="154" y="115"/>
                  </a:lnTo>
                  <a:lnTo>
                    <a:pt x="155" y="118"/>
                  </a:lnTo>
                  <a:lnTo>
                    <a:pt x="155" y="119"/>
                  </a:lnTo>
                  <a:lnTo>
                    <a:pt x="155" y="120"/>
                  </a:lnTo>
                  <a:lnTo>
                    <a:pt x="156" y="121"/>
                  </a:lnTo>
                  <a:lnTo>
                    <a:pt x="157" y="120"/>
                  </a:lnTo>
                  <a:lnTo>
                    <a:pt x="157" y="118"/>
                  </a:lnTo>
                  <a:lnTo>
                    <a:pt x="157" y="116"/>
                  </a:lnTo>
                  <a:lnTo>
                    <a:pt x="158" y="114"/>
                  </a:lnTo>
                  <a:lnTo>
                    <a:pt x="158" y="115"/>
                  </a:lnTo>
                  <a:lnTo>
                    <a:pt x="159" y="115"/>
                  </a:lnTo>
                  <a:lnTo>
                    <a:pt x="159" y="111"/>
                  </a:lnTo>
                  <a:lnTo>
                    <a:pt x="160" y="108"/>
                  </a:lnTo>
                  <a:lnTo>
                    <a:pt x="160" y="112"/>
                  </a:lnTo>
                  <a:lnTo>
                    <a:pt x="160" y="122"/>
                  </a:lnTo>
                  <a:lnTo>
                    <a:pt x="161" y="130"/>
                  </a:lnTo>
                  <a:lnTo>
                    <a:pt x="161" y="134"/>
                  </a:lnTo>
                  <a:lnTo>
                    <a:pt x="162" y="136"/>
                  </a:lnTo>
                  <a:lnTo>
                    <a:pt x="162" y="135"/>
                  </a:lnTo>
                  <a:lnTo>
                    <a:pt x="163" y="135"/>
                  </a:lnTo>
                  <a:lnTo>
                    <a:pt x="163" y="134"/>
                  </a:lnTo>
                  <a:lnTo>
                    <a:pt x="163" y="132"/>
                  </a:lnTo>
                  <a:lnTo>
                    <a:pt x="164" y="131"/>
                  </a:lnTo>
                  <a:lnTo>
                    <a:pt x="164" y="126"/>
                  </a:lnTo>
                  <a:lnTo>
                    <a:pt x="165" y="122"/>
                  </a:lnTo>
                  <a:lnTo>
                    <a:pt x="165" y="124"/>
                  </a:lnTo>
                  <a:lnTo>
                    <a:pt x="165" y="131"/>
                  </a:lnTo>
                  <a:lnTo>
                    <a:pt x="166" y="136"/>
                  </a:lnTo>
                  <a:lnTo>
                    <a:pt x="166" y="139"/>
                  </a:lnTo>
                  <a:lnTo>
                    <a:pt x="167" y="141"/>
                  </a:lnTo>
                  <a:lnTo>
                    <a:pt x="167" y="140"/>
                  </a:lnTo>
                  <a:lnTo>
                    <a:pt x="167" y="139"/>
                  </a:lnTo>
                  <a:lnTo>
                    <a:pt x="168" y="137"/>
                  </a:lnTo>
                  <a:lnTo>
                    <a:pt x="168" y="135"/>
                  </a:lnTo>
                  <a:lnTo>
                    <a:pt x="168" y="132"/>
                  </a:lnTo>
                  <a:lnTo>
                    <a:pt x="169" y="129"/>
                  </a:lnTo>
                  <a:lnTo>
                    <a:pt x="169" y="127"/>
                  </a:lnTo>
                  <a:lnTo>
                    <a:pt x="170" y="127"/>
                  </a:lnTo>
                  <a:lnTo>
                    <a:pt x="170" y="128"/>
                  </a:lnTo>
                  <a:lnTo>
                    <a:pt x="171" y="129"/>
                  </a:lnTo>
                  <a:lnTo>
                    <a:pt x="171" y="128"/>
                  </a:lnTo>
                  <a:lnTo>
                    <a:pt x="171" y="127"/>
                  </a:lnTo>
                  <a:lnTo>
                    <a:pt x="172" y="124"/>
                  </a:lnTo>
                  <a:lnTo>
                    <a:pt x="172" y="125"/>
                  </a:lnTo>
                  <a:lnTo>
                    <a:pt x="173" y="127"/>
                  </a:lnTo>
                  <a:lnTo>
                    <a:pt x="174" y="127"/>
                  </a:lnTo>
                  <a:lnTo>
                    <a:pt x="174" y="128"/>
                  </a:lnTo>
                  <a:lnTo>
                    <a:pt x="175" y="128"/>
                  </a:lnTo>
                  <a:lnTo>
                    <a:pt x="175" y="126"/>
                  </a:lnTo>
                  <a:lnTo>
                    <a:pt x="175" y="120"/>
                  </a:lnTo>
                  <a:lnTo>
                    <a:pt x="176" y="114"/>
                  </a:lnTo>
                  <a:lnTo>
                    <a:pt x="176" y="107"/>
                  </a:lnTo>
                  <a:lnTo>
                    <a:pt x="176" y="103"/>
                  </a:lnTo>
                  <a:lnTo>
                    <a:pt x="177" y="100"/>
                  </a:lnTo>
                  <a:lnTo>
                    <a:pt x="178" y="101"/>
                  </a:lnTo>
                  <a:lnTo>
                    <a:pt x="178" y="103"/>
                  </a:lnTo>
                  <a:lnTo>
                    <a:pt x="178" y="107"/>
                  </a:lnTo>
                  <a:lnTo>
                    <a:pt x="179" y="112"/>
                  </a:lnTo>
                  <a:lnTo>
                    <a:pt x="179" y="118"/>
                  </a:lnTo>
                  <a:lnTo>
                    <a:pt x="179" y="123"/>
                  </a:lnTo>
                  <a:lnTo>
                    <a:pt x="180" y="126"/>
                  </a:lnTo>
                  <a:lnTo>
                    <a:pt x="180" y="129"/>
                  </a:lnTo>
                  <a:lnTo>
                    <a:pt x="181" y="130"/>
                  </a:lnTo>
                  <a:lnTo>
                    <a:pt x="181" y="131"/>
                  </a:lnTo>
                  <a:lnTo>
                    <a:pt x="181" y="132"/>
                  </a:lnTo>
                  <a:lnTo>
                    <a:pt x="182" y="131"/>
                  </a:lnTo>
                  <a:lnTo>
                    <a:pt x="183" y="130"/>
                  </a:lnTo>
                  <a:lnTo>
                    <a:pt x="184" y="129"/>
                  </a:lnTo>
                  <a:lnTo>
                    <a:pt x="185" y="128"/>
                  </a:lnTo>
                  <a:lnTo>
                    <a:pt x="185" y="127"/>
                  </a:lnTo>
                  <a:lnTo>
                    <a:pt x="186" y="126"/>
                  </a:lnTo>
                  <a:lnTo>
                    <a:pt x="187" y="123"/>
                  </a:lnTo>
                  <a:lnTo>
                    <a:pt x="187" y="119"/>
                  </a:lnTo>
                  <a:lnTo>
                    <a:pt x="187" y="114"/>
                  </a:lnTo>
                  <a:lnTo>
                    <a:pt x="188" y="107"/>
                  </a:lnTo>
                  <a:lnTo>
                    <a:pt x="188" y="103"/>
                  </a:lnTo>
                  <a:lnTo>
                    <a:pt x="188" y="106"/>
                  </a:lnTo>
                  <a:lnTo>
                    <a:pt x="189" y="108"/>
                  </a:lnTo>
                  <a:lnTo>
                    <a:pt x="189" y="112"/>
                  </a:lnTo>
                  <a:lnTo>
                    <a:pt x="190" y="115"/>
                  </a:lnTo>
                  <a:lnTo>
                    <a:pt x="190" y="120"/>
                  </a:lnTo>
                  <a:lnTo>
                    <a:pt x="190" y="127"/>
                  </a:lnTo>
                  <a:lnTo>
                    <a:pt x="191" y="134"/>
                  </a:lnTo>
                  <a:lnTo>
                    <a:pt x="191" y="138"/>
                  </a:lnTo>
                  <a:lnTo>
                    <a:pt x="191" y="142"/>
                  </a:lnTo>
                  <a:lnTo>
                    <a:pt x="192" y="143"/>
                  </a:lnTo>
                  <a:lnTo>
                    <a:pt x="193" y="141"/>
                  </a:lnTo>
                  <a:lnTo>
                    <a:pt x="193" y="136"/>
                  </a:lnTo>
                  <a:lnTo>
                    <a:pt x="193" y="130"/>
                  </a:lnTo>
                  <a:lnTo>
                    <a:pt x="194" y="121"/>
                  </a:lnTo>
                  <a:lnTo>
                    <a:pt x="194" y="112"/>
                  </a:lnTo>
                  <a:lnTo>
                    <a:pt x="194" y="108"/>
                  </a:lnTo>
                  <a:lnTo>
                    <a:pt x="195" y="112"/>
                  </a:lnTo>
                  <a:lnTo>
                    <a:pt x="195" y="120"/>
                  </a:lnTo>
                  <a:lnTo>
                    <a:pt x="196" y="125"/>
                  </a:lnTo>
                  <a:lnTo>
                    <a:pt x="196" y="127"/>
                  </a:lnTo>
                  <a:lnTo>
                    <a:pt x="196" y="130"/>
                  </a:lnTo>
                  <a:lnTo>
                    <a:pt x="197" y="129"/>
                  </a:lnTo>
                  <a:lnTo>
                    <a:pt x="197" y="126"/>
                  </a:lnTo>
                  <a:lnTo>
                    <a:pt x="197" y="124"/>
                  </a:lnTo>
                  <a:lnTo>
                    <a:pt x="198" y="125"/>
                  </a:lnTo>
                  <a:lnTo>
                    <a:pt x="198" y="132"/>
                  </a:lnTo>
                  <a:lnTo>
                    <a:pt x="199" y="139"/>
                  </a:lnTo>
                  <a:lnTo>
                    <a:pt x="199" y="143"/>
                  </a:lnTo>
                  <a:lnTo>
                    <a:pt x="199" y="147"/>
                  </a:lnTo>
                  <a:lnTo>
                    <a:pt x="200" y="149"/>
                  </a:lnTo>
                  <a:lnTo>
                    <a:pt x="200" y="150"/>
                  </a:lnTo>
                  <a:lnTo>
                    <a:pt x="200" y="151"/>
                  </a:lnTo>
                  <a:lnTo>
                    <a:pt x="201" y="152"/>
                  </a:lnTo>
                  <a:lnTo>
                    <a:pt x="201" y="153"/>
                  </a:lnTo>
                  <a:lnTo>
                    <a:pt x="202" y="153"/>
                  </a:lnTo>
                  <a:lnTo>
                    <a:pt x="202" y="154"/>
                  </a:lnTo>
                  <a:lnTo>
                    <a:pt x="203" y="154"/>
                  </a:lnTo>
                  <a:lnTo>
                    <a:pt x="204" y="154"/>
                  </a:lnTo>
                  <a:lnTo>
                    <a:pt x="204" y="153"/>
                  </a:lnTo>
                  <a:lnTo>
                    <a:pt x="205" y="153"/>
                  </a:lnTo>
                  <a:lnTo>
                    <a:pt x="206" y="152"/>
                  </a:lnTo>
                  <a:lnTo>
                    <a:pt x="206" y="150"/>
                  </a:lnTo>
                  <a:lnTo>
                    <a:pt x="206" y="148"/>
                  </a:lnTo>
                  <a:lnTo>
                    <a:pt x="207" y="145"/>
                  </a:lnTo>
                  <a:lnTo>
                    <a:pt x="207" y="141"/>
                  </a:lnTo>
                  <a:lnTo>
                    <a:pt x="207" y="137"/>
                  </a:lnTo>
                  <a:lnTo>
                    <a:pt x="208" y="136"/>
                  </a:lnTo>
                  <a:lnTo>
                    <a:pt x="208" y="138"/>
                  </a:lnTo>
                  <a:lnTo>
                    <a:pt x="209" y="139"/>
                  </a:lnTo>
                  <a:lnTo>
                    <a:pt x="209" y="137"/>
                  </a:lnTo>
                  <a:lnTo>
                    <a:pt x="210" y="135"/>
                  </a:lnTo>
                  <a:lnTo>
                    <a:pt x="211" y="137"/>
                  </a:lnTo>
                  <a:lnTo>
                    <a:pt x="211" y="139"/>
                  </a:lnTo>
                  <a:lnTo>
                    <a:pt x="212" y="139"/>
                  </a:lnTo>
                  <a:lnTo>
                    <a:pt x="212" y="140"/>
                  </a:lnTo>
                  <a:lnTo>
                    <a:pt x="212" y="141"/>
                  </a:lnTo>
                  <a:lnTo>
                    <a:pt x="213" y="140"/>
                  </a:lnTo>
                  <a:lnTo>
                    <a:pt x="213" y="141"/>
                  </a:lnTo>
                  <a:lnTo>
                    <a:pt x="213" y="140"/>
                  </a:lnTo>
                  <a:lnTo>
                    <a:pt x="214" y="138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5" y="132"/>
                  </a:lnTo>
                  <a:lnTo>
                    <a:pt x="216" y="132"/>
                  </a:lnTo>
                  <a:lnTo>
                    <a:pt x="217" y="133"/>
                  </a:lnTo>
                  <a:lnTo>
                    <a:pt x="217" y="135"/>
                  </a:lnTo>
                  <a:lnTo>
                    <a:pt x="217" y="137"/>
                  </a:lnTo>
                  <a:lnTo>
                    <a:pt x="218" y="138"/>
                  </a:lnTo>
                  <a:lnTo>
                    <a:pt x="219" y="139"/>
                  </a:lnTo>
                  <a:lnTo>
                    <a:pt x="219" y="138"/>
                  </a:lnTo>
                  <a:lnTo>
                    <a:pt x="220" y="137"/>
                  </a:lnTo>
                  <a:lnTo>
                    <a:pt x="220" y="135"/>
                  </a:lnTo>
                  <a:lnTo>
                    <a:pt x="220" y="132"/>
                  </a:lnTo>
                  <a:lnTo>
                    <a:pt x="221" y="128"/>
                  </a:lnTo>
                  <a:lnTo>
                    <a:pt x="221" y="124"/>
                  </a:lnTo>
                  <a:lnTo>
                    <a:pt x="221" y="117"/>
                  </a:lnTo>
                  <a:lnTo>
                    <a:pt x="222" y="110"/>
                  </a:lnTo>
                  <a:lnTo>
                    <a:pt x="222" y="104"/>
                  </a:lnTo>
                  <a:lnTo>
                    <a:pt x="223" y="98"/>
                  </a:lnTo>
                  <a:lnTo>
                    <a:pt x="223" y="92"/>
                  </a:lnTo>
                  <a:lnTo>
                    <a:pt x="223" y="88"/>
                  </a:lnTo>
                  <a:lnTo>
                    <a:pt x="224" y="86"/>
                  </a:lnTo>
                  <a:lnTo>
                    <a:pt x="224" y="88"/>
                  </a:lnTo>
                  <a:lnTo>
                    <a:pt x="224" y="90"/>
                  </a:lnTo>
                  <a:lnTo>
                    <a:pt x="225" y="97"/>
                  </a:lnTo>
                  <a:lnTo>
                    <a:pt x="225" y="104"/>
                  </a:lnTo>
                  <a:lnTo>
                    <a:pt x="225" y="111"/>
                  </a:lnTo>
                  <a:lnTo>
                    <a:pt x="226" y="117"/>
                  </a:lnTo>
                  <a:lnTo>
                    <a:pt x="226" y="122"/>
                  </a:lnTo>
                  <a:lnTo>
                    <a:pt x="227" y="125"/>
                  </a:lnTo>
                  <a:lnTo>
                    <a:pt x="227" y="126"/>
                  </a:lnTo>
                  <a:lnTo>
                    <a:pt x="228" y="123"/>
                  </a:lnTo>
                  <a:lnTo>
                    <a:pt x="228" y="118"/>
                  </a:lnTo>
                  <a:lnTo>
                    <a:pt x="228" y="110"/>
                  </a:lnTo>
                  <a:lnTo>
                    <a:pt x="229" y="105"/>
                  </a:lnTo>
                  <a:lnTo>
                    <a:pt x="229" y="116"/>
                  </a:lnTo>
                  <a:lnTo>
                    <a:pt x="230" y="123"/>
                  </a:lnTo>
                  <a:lnTo>
                    <a:pt x="230" y="129"/>
                  </a:lnTo>
                  <a:lnTo>
                    <a:pt x="231" y="131"/>
                  </a:lnTo>
                  <a:lnTo>
                    <a:pt x="231" y="133"/>
                  </a:lnTo>
                  <a:lnTo>
                    <a:pt x="231" y="135"/>
                  </a:lnTo>
                  <a:lnTo>
                    <a:pt x="232" y="136"/>
                  </a:lnTo>
                  <a:lnTo>
                    <a:pt x="232" y="138"/>
                  </a:lnTo>
                  <a:lnTo>
                    <a:pt x="233" y="138"/>
                  </a:lnTo>
                  <a:lnTo>
                    <a:pt x="233" y="136"/>
                  </a:lnTo>
                  <a:lnTo>
                    <a:pt x="234" y="134"/>
                  </a:lnTo>
                  <a:lnTo>
                    <a:pt x="234" y="130"/>
                  </a:lnTo>
                  <a:lnTo>
                    <a:pt x="235" y="128"/>
                  </a:lnTo>
                  <a:lnTo>
                    <a:pt x="235" y="131"/>
                  </a:lnTo>
                  <a:lnTo>
                    <a:pt x="236" y="135"/>
                  </a:lnTo>
                  <a:lnTo>
                    <a:pt x="236" y="137"/>
                  </a:lnTo>
                  <a:lnTo>
                    <a:pt x="236" y="138"/>
                  </a:lnTo>
                  <a:lnTo>
                    <a:pt x="237" y="138"/>
                  </a:lnTo>
                  <a:lnTo>
                    <a:pt x="237" y="140"/>
                  </a:lnTo>
                  <a:lnTo>
                    <a:pt x="238" y="141"/>
                  </a:lnTo>
                  <a:lnTo>
                    <a:pt x="238" y="142"/>
                  </a:lnTo>
                  <a:lnTo>
                    <a:pt x="239" y="143"/>
                  </a:lnTo>
                  <a:lnTo>
                    <a:pt x="239" y="145"/>
                  </a:lnTo>
                  <a:lnTo>
                    <a:pt x="239" y="147"/>
                  </a:lnTo>
                  <a:lnTo>
                    <a:pt x="240" y="148"/>
                  </a:lnTo>
                  <a:lnTo>
                    <a:pt x="240" y="150"/>
                  </a:lnTo>
                  <a:lnTo>
                    <a:pt x="241" y="150"/>
                  </a:lnTo>
                  <a:lnTo>
                    <a:pt x="242" y="150"/>
                  </a:lnTo>
                  <a:lnTo>
                    <a:pt x="242" y="149"/>
                  </a:lnTo>
                  <a:lnTo>
                    <a:pt x="243" y="150"/>
                  </a:lnTo>
                  <a:lnTo>
                    <a:pt x="243" y="151"/>
                  </a:lnTo>
                  <a:lnTo>
                    <a:pt x="244" y="152"/>
                  </a:lnTo>
                  <a:lnTo>
                    <a:pt x="244" y="153"/>
                  </a:lnTo>
                  <a:lnTo>
                    <a:pt x="244" y="154"/>
                  </a:lnTo>
                  <a:lnTo>
                    <a:pt x="245" y="154"/>
                  </a:lnTo>
                  <a:lnTo>
                    <a:pt x="245" y="153"/>
                  </a:lnTo>
                  <a:lnTo>
                    <a:pt x="246" y="153"/>
                  </a:lnTo>
                  <a:lnTo>
                    <a:pt x="246" y="152"/>
                  </a:lnTo>
                  <a:lnTo>
                    <a:pt x="246" y="150"/>
                  </a:lnTo>
                  <a:lnTo>
                    <a:pt x="247" y="148"/>
                  </a:lnTo>
                  <a:lnTo>
                    <a:pt x="247" y="145"/>
                  </a:lnTo>
                  <a:lnTo>
                    <a:pt x="248" y="141"/>
                  </a:lnTo>
                  <a:lnTo>
                    <a:pt x="248" y="135"/>
                  </a:lnTo>
                  <a:lnTo>
                    <a:pt x="248" y="125"/>
                  </a:lnTo>
                  <a:lnTo>
                    <a:pt x="249" y="108"/>
                  </a:lnTo>
                  <a:lnTo>
                    <a:pt x="249" y="88"/>
                  </a:lnTo>
                  <a:lnTo>
                    <a:pt x="249" y="70"/>
                  </a:lnTo>
                  <a:lnTo>
                    <a:pt x="250" y="66"/>
                  </a:lnTo>
                  <a:lnTo>
                    <a:pt x="250" y="70"/>
                  </a:lnTo>
                  <a:lnTo>
                    <a:pt x="250" y="73"/>
                  </a:lnTo>
                  <a:lnTo>
                    <a:pt x="251" y="66"/>
                  </a:lnTo>
                  <a:lnTo>
                    <a:pt x="251" y="56"/>
                  </a:lnTo>
                  <a:lnTo>
                    <a:pt x="251" y="38"/>
                  </a:lnTo>
                  <a:lnTo>
                    <a:pt x="252" y="27"/>
                  </a:lnTo>
                  <a:lnTo>
                    <a:pt x="252" y="15"/>
                  </a:lnTo>
                  <a:lnTo>
                    <a:pt x="253" y="12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8"/>
                  </a:lnTo>
                  <a:lnTo>
                    <a:pt x="254" y="26"/>
                  </a:lnTo>
                  <a:lnTo>
                    <a:pt x="255" y="41"/>
                  </a:lnTo>
                  <a:lnTo>
                    <a:pt x="255" y="58"/>
                  </a:lnTo>
                  <a:lnTo>
                    <a:pt x="255" y="70"/>
                  </a:lnTo>
                  <a:lnTo>
                    <a:pt x="256" y="81"/>
                  </a:lnTo>
                  <a:lnTo>
                    <a:pt x="256" y="94"/>
                  </a:lnTo>
                  <a:lnTo>
                    <a:pt x="256" y="102"/>
                  </a:lnTo>
                  <a:lnTo>
                    <a:pt x="257" y="110"/>
                  </a:lnTo>
                  <a:lnTo>
                    <a:pt x="257" y="116"/>
                  </a:lnTo>
                  <a:lnTo>
                    <a:pt x="258" y="121"/>
                  </a:lnTo>
                  <a:lnTo>
                    <a:pt x="258" y="126"/>
                  </a:lnTo>
                  <a:lnTo>
                    <a:pt x="258" y="132"/>
                  </a:lnTo>
                  <a:lnTo>
                    <a:pt x="259" y="136"/>
                  </a:lnTo>
                  <a:lnTo>
                    <a:pt x="259" y="139"/>
                  </a:lnTo>
                  <a:lnTo>
                    <a:pt x="259" y="143"/>
                  </a:lnTo>
                  <a:lnTo>
                    <a:pt x="260" y="145"/>
                  </a:lnTo>
                  <a:lnTo>
                    <a:pt x="260" y="148"/>
                  </a:lnTo>
                  <a:lnTo>
                    <a:pt x="260" y="149"/>
                  </a:lnTo>
                  <a:lnTo>
                    <a:pt x="261" y="151"/>
                  </a:lnTo>
                  <a:lnTo>
                    <a:pt x="261" y="153"/>
                  </a:lnTo>
                  <a:lnTo>
                    <a:pt x="261" y="154"/>
                  </a:lnTo>
                  <a:lnTo>
                    <a:pt x="262" y="155"/>
                  </a:lnTo>
                  <a:lnTo>
                    <a:pt x="262" y="157"/>
                  </a:lnTo>
                  <a:lnTo>
                    <a:pt x="263" y="157"/>
                  </a:lnTo>
                  <a:lnTo>
                    <a:pt x="263" y="158"/>
                  </a:lnTo>
                  <a:lnTo>
                    <a:pt x="264" y="159"/>
                  </a:lnTo>
                  <a:lnTo>
                    <a:pt x="264" y="160"/>
                  </a:lnTo>
                  <a:lnTo>
                    <a:pt x="265" y="160"/>
                  </a:lnTo>
                  <a:lnTo>
                    <a:pt x="265" y="161"/>
                  </a:lnTo>
                  <a:lnTo>
                    <a:pt x="266" y="161"/>
                  </a:lnTo>
                  <a:lnTo>
                    <a:pt x="266" y="162"/>
                  </a:lnTo>
                  <a:lnTo>
                    <a:pt x="267" y="162"/>
                  </a:lnTo>
                  <a:lnTo>
                    <a:pt x="268" y="162"/>
                  </a:lnTo>
                  <a:lnTo>
                    <a:pt x="269" y="163"/>
                  </a:lnTo>
                  <a:lnTo>
                    <a:pt x="269" y="162"/>
                  </a:lnTo>
                  <a:lnTo>
                    <a:pt x="269" y="163"/>
                  </a:lnTo>
                  <a:lnTo>
                    <a:pt x="270" y="163"/>
                  </a:lnTo>
                  <a:lnTo>
                    <a:pt x="271" y="164"/>
                  </a:lnTo>
                  <a:lnTo>
                    <a:pt x="272" y="164"/>
                  </a:lnTo>
                  <a:lnTo>
                    <a:pt x="273" y="164"/>
                  </a:lnTo>
                  <a:lnTo>
                    <a:pt x="274" y="165"/>
                  </a:lnTo>
                  <a:lnTo>
                    <a:pt x="275" y="165"/>
                  </a:lnTo>
                  <a:lnTo>
                    <a:pt x="276" y="165"/>
                  </a:lnTo>
                  <a:lnTo>
                    <a:pt x="277" y="165"/>
                  </a:lnTo>
                  <a:lnTo>
                    <a:pt x="278" y="165"/>
                  </a:lnTo>
                  <a:lnTo>
                    <a:pt x="279" y="166"/>
                  </a:lnTo>
                  <a:lnTo>
                    <a:pt x="280" y="166"/>
                  </a:lnTo>
                  <a:lnTo>
                    <a:pt x="280" y="165"/>
                  </a:lnTo>
                  <a:lnTo>
                    <a:pt x="281" y="165"/>
                  </a:lnTo>
                  <a:lnTo>
                    <a:pt x="282" y="165"/>
                  </a:lnTo>
                  <a:lnTo>
                    <a:pt x="283" y="165"/>
                  </a:lnTo>
                  <a:lnTo>
                    <a:pt x="283" y="166"/>
                  </a:lnTo>
                  <a:lnTo>
                    <a:pt x="284" y="166"/>
                  </a:lnTo>
                  <a:lnTo>
                    <a:pt x="285" y="166"/>
                  </a:lnTo>
                  <a:lnTo>
                    <a:pt x="286" y="166"/>
                  </a:lnTo>
                  <a:lnTo>
                    <a:pt x="287" y="166"/>
                  </a:lnTo>
                  <a:lnTo>
                    <a:pt x="288" y="166"/>
                  </a:lnTo>
                  <a:lnTo>
                    <a:pt x="289" y="166"/>
                  </a:lnTo>
                  <a:lnTo>
                    <a:pt x="290" y="166"/>
                  </a:lnTo>
                  <a:lnTo>
                    <a:pt x="291" y="166"/>
                  </a:lnTo>
                  <a:lnTo>
                    <a:pt x="292" y="166"/>
                  </a:lnTo>
                  <a:lnTo>
                    <a:pt x="293" y="166"/>
                  </a:lnTo>
                  <a:lnTo>
                    <a:pt x="294" y="166"/>
                  </a:lnTo>
                  <a:lnTo>
                    <a:pt x="295" y="166"/>
                  </a:lnTo>
                  <a:lnTo>
                    <a:pt x="296" y="166"/>
                  </a:lnTo>
                  <a:lnTo>
                    <a:pt x="297" y="165"/>
                  </a:lnTo>
                  <a:lnTo>
                    <a:pt x="298" y="165"/>
                  </a:lnTo>
                  <a:lnTo>
                    <a:pt x="298" y="164"/>
                  </a:lnTo>
                  <a:lnTo>
                    <a:pt x="299" y="164"/>
                  </a:lnTo>
                  <a:lnTo>
                    <a:pt x="299" y="163"/>
                  </a:lnTo>
                  <a:lnTo>
                    <a:pt x="300" y="163"/>
                  </a:lnTo>
                  <a:lnTo>
                    <a:pt x="301" y="163"/>
                  </a:lnTo>
                  <a:lnTo>
                    <a:pt x="301" y="162"/>
                  </a:lnTo>
                  <a:lnTo>
                    <a:pt x="302" y="161"/>
                  </a:lnTo>
                  <a:lnTo>
                    <a:pt x="302" y="160"/>
                  </a:lnTo>
                  <a:lnTo>
                    <a:pt x="303" y="159"/>
                  </a:lnTo>
                  <a:lnTo>
                    <a:pt x="303" y="158"/>
                  </a:lnTo>
                  <a:lnTo>
                    <a:pt x="303" y="156"/>
                  </a:lnTo>
                  <a:lnTo>
                    <a:pt x="304" y="154"/>
                  </a:lnTo>
                  <a:lnTo>
                    <a:pt x="304" y="151"/>
                  </a:lnTo>
                  <a:lnTo>
                    <a:pt x="304" y="146"/>
                  </a:lnTo>
                  <a:lnTo>
                    <a:pt x="305" y="140"/>
                  </a:lnTo>
                  <a:lnTo>
                    <a:pt x="305" y="132"/>
                  </a:lnTo>
                  <a:lnTo>
                    <a:pt x="305" y="124"/>
                  </a:lnTo>
                  <a:lnTo>
                    <a:pt x="306" y="116"/>
                  </a:lnTo>
                  <a:lnTo>
                    <a:pt x="306" y="111"/>
                  </a:lnTo>
                  <a:lnTo>
                    <a:pt x="306" y="107"/>
                  </a:lnTo>
                  <a:lnTo>
                    <a:pt x="307" y="106"/>
                  </a:lnTo>
                  <a:lnTo>
                    <a:pt x="307" y="107"/>
                  </a:lnTo>
                  <a:lnTo>
                    <a:pt x="307" y="110"/>
                  </a:lnTo>
                  <a:lnTo>
                    <a:pt x="308" y="114"/>
                  </a:lnTo>
                  <a:lnTo>
                    <a:pt x="308" y="118"/>
                  </a:lnTo>
                  <a:lnTo>
                    <a:pt x="308" y="124"/>
                  </a:lnTo>
                  <a:lnTo>
                    <a:pt x="309" y="130"/>
                  </a:lnTo>
                  <a:lnTo>
                    <a:pt x="309" y="135"/>
                  </a:lnTo>
                  <a:lnTo>
                    <a:pt x="309" y="142"/>
                  </a:lnTo>
                  <a:lnTo>
                    <a:pt x="310" y="148"/>
                  </a:lnTo>
                  <a:lnTo>
                    <a:pt x="310" y="153"/>
                  </a:lnTo>
                  <a:lnTo>
                    <a:pt x="311" y="157"/>
                  </a:lnTo>
                  <a:lnTo>
                    <a:pt x="311" y="159"/>
                  </a:lnTo>
                  <a:lnTo>
                    <a:pt x="311" y="161"/>
                  </a:lnTo>
                  <a:lnTo>
                    <a:pt x="312" y="162"/>
                  </a:lnTo>
                  <a:lnTo>
                    <a:pt x="312" y="164"/>
                  </a:lnTo>
                  <a:lnTo>
                    <a:pt x="313" y="165"/>
                  </a:lnTo>
                  <a:lnTo>
                    <a:pt x="313" y="166"/>
                  </a:lnTo>
                  <a:lnTo>
                    <a:pt x="314" y="166"/>
                  </a:lnTo>
                  <a:lnTo>
                    <a:pt x="315" y="166"/>
                  </a:lnTo>
                  <a:lnTo>
                    <a:pt x="315" y="167"/>
                  </a:lnTo>
                  <a:lnTo>
                    <a:pt x="316" y="167"/>
                  </a:lnTo>
                  <a:lnTo>
                    <a:pt x="317" y="167"/>
                  </a:lnTo>
                  <a:lnTo>
                    <a:pt x="318" y="167"/>
                  </a:lnTo>
                  <a:lnTo>
                    <a:pt x="319" y="167"/>
                  </a:lnTo>
                  <a:lnTo>
                    <a:pt x="319" y="168"/>
                  </a:lnTo>
                  <a:lnTo>
                    <a:pt x="320" y="168"/>
                  </a:lnTo>
                  <a:lnTo>
                    <a:pt x="320" y="167"/>
                  </a:lnTo>
                  <a:lnTo>
                    <a:pt x="320" y="168"/>
                  </a:lnTo>
                  <a:lnTo>
                    <a:pt x="321" y="168"/>
                  </a:lnTo>
                  <a:lnTo>
                    <a:pt x="322" y="168"/>
                  </a:lnTo>
                  <a:lnTo>
                    <a:pt x="323" y="168"/>
                  </a:lnTo>
                  <a:lnTo>
                    <a:pt x="324" y="168"/>
                  </a:lnTo>
                  <a:lnTo>
                    <a:pt x="325" y="168"/>
                  </a:lnTo>
                  <a:lnTo>
                    <a:pt x="326" y="168"/>
                  </a:lnTo>
                  <a:lnTo>
                    <a:pt x="327" y="168"/>
                  </a:lnTo>
                  <a:lnTo>
                    <a:pt x="328" y="168"/>
                  </a:lnTo>
                  <a:lnTo>
                    <a:pt x="329" y="168"/>
                  </a:lnTo>
                  <a:lnTo>
                    <a:pt x="330" y="168"/>
                  </a:lnTo>
                  <a:lnTo>
                    <a:pt x="331" y="168"/>
                  </a:lnTo>
                  <a:lnTo>
                    <a:pt x="332" y="168"/>
                  </a:lnTo>
                  <a:lnTo>
                    <a:pt x="333" y="168"/>
                  </a:lnTo>
                  <a:lnTo>
                    <a:pt x="334" y="168"/>
                  </a:lnTo>
                  <a:lnTo>
                    <a:pt x="335" y="168"/>
                  </a:lnTo>
                  <a:lnTo>
                    <a:pt x="336" y="168"/>
                  </a:lnTo>
                  <a:lnTo>
                    <a:pt x="337" y="169"/>
                  </a:lnTo>
                  <a:lnTo>
                    <a:pt x="337" y="168"/>
                  </a:lnTo>
                  <a:lnTo>
                    <a:pt x="338" y="168"/>
                  </a:lnTo>
                  <a:lnTo>
                    <a:pt x="339" y="168"/>
                  </a:lnTo>
                  <a:lnTo>
                    <a:pt x="340" y="168"/>
                  </a:lnTo>
                  <a:lnTo>
                    <a:pt x="341" y="168"/>
                  </a:lnTo>
                  <a:lnTo>
                    <a:pt x="342" y="168"/>
                  </a:lnTo>
                  <a:lnTo>
                    <a:pt x="343" y="168"/>
                  </a:lnTo>
                  <a:lnTo>
                    <a:pt x="344" y="168"/>
                  </a:lnTo>
                  <a:lnTo>
                    <a:pt x="345" y="168"/>
                  </a:lnTo>
                  <a:lnTo>
                    <a:pt x="346" y="168"/>
                  </a:lnTo>
                  <a:lnTo>
                    <a:pt x="347" y="168"/>
                  </a:lnTo>
                  <a:lnTo>
                    <a:pt x="348" y="168"/>
                  </a:lnTo>
                  <a:lnTo>
                    <a:pt x="349" y="168"/>
                  </a:lnTo>
                  <a:lnTo>
                    <a:pt x="350" y="168"/>
                  </a:lnTo>
                  <a:lnTo>
                    <a:pt x="351" y="168"/>
                  </a:lnTo>
                  <a:lnTo>
                    <a:pt x="352" y="168"/>
                  </a:lnTo>
                  <a:lnTo>
                    <a:pt x="353" y="168"/>
                  </a:lnTo>
                  <a:lnTo>
                    <a:pt x="354" y="168"/>
                  </a:lnTo>
                  <a:lnTo>
                    <a:pt x="355" y="168"/>
                  </a:lnTo>
                  <a:lnTo>
                    <a:pt x="356" y="168"/>
                  </a:lnTo>
                  <a:lnTo>
                    <a:pt x="357" y="168"/>
                  </a:lnTo>
                  <a:lnTo>
                    <a:pt x="358" y="168"/>
                  </a:lnTo>
                  <a:lnTo>
                    <a:pt x="359" y="168"/>
                  </a:lnTo>
                  <a:lnTo>
                    <a:pt x="360" y="168"/>
                  </a:lnTo>
                  <a:lnTo>
                    <a:pt x="361" y="168"/>
                  </a:lnTo>
                  <a:lnTo>
                    <a:pt x="362" y="168"/>
                  </a:lnTo>
                  <a:lnTo>
                    <a:pt x="363" y="168"/>
                  </a:lnTo>
                  <a:lnTo>
                    <a:pt x="364" y="168"/>
                  </a:lnTo>
                  <a:lnTo>
                    <a:pt x="365" y="168"/>
                  </a:lnTo>
                  <a:lnTo>
                    <a:pt x="366" y="168"/>
                  </a:lnTo>
                  <a:lnTo>
                    <a:pt x="367" y="168"/>
                  </a:lnTo>
                  <a:lnTo>
                    <a:pt x="368" y="168"/>
                  </a:lnTo>
                  <a:lnTo>
                    <a:pt x="369" y="168"/>
                  </a:lnTo>
                  <a:lnTo>
                    <a:pt x="370" y="168"/>
                  </a:lnTo>
                  <a:lnTo>
                    <a:pt x="371" y="168"/>
                  </a:lnTo>
                  <a:lnTo>
                    <a:pt x="372" y="168"/>
                  </a:lnTo>
                  <a:lnTo>
                    <a:pt x="373" y="168"/>
                  </a:lnTo>
                  <a:lnTo>
                    <a:pt x="374" y="168"/>
                  </a:lnTo>
                  <a:lnTo>
                    <a:pt x="375" y="168"/>
                  </a:lnTo>
                  <a:lnTo>
                    <a:pt x="376" y="168"/>
                  </a:lnTo>
                  <a:lnTo>
                    <a:pt x="377" y="168"/>
                  </a:lnTo>
                  <a:lnTo>
                    <a:pt x="378" y="168"/>
                  </a:lnTo>
                  <a:lnTo>
                    <a:pt x="379" y="168"/>
                  </a:lnTo>
                  <a:lnTo>
                    <a:pt x="380" y="168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17">
              <a:extLst>
                <a:ext uri="{FF2B5EF4-FFF2-40B4-BE49-F238E27FC236}">
                  <a16:creationId xmlns:a16="http://schemas.microsoft.com/office/drawing/2014/main" id="{DBDF5462-43A4-4375-AEAF-310F7B35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242" y="3069431"/>
              <a:ext cx="20955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kumimoji="0" lang="en-US" altLang="en-US" sz="1000">
                  <a:solidFill>
                    <a:srgbClr val="000000"/>
                  </a:solidFill>
                  <a:cs typeface="Arial" panose="020B0604020202020204" pitchFamily="34" charset="0"/>
                </a:rPr>
                <a:t>500</a:t>
              </a:r>
              <a:endParaRPr kumimoji="0" lang="en-US" altLang="en-US" sz="1000">
                <a:cs typeface="Arial" panose="020B0604020202020204" pitchFamily="34" charset="0"/>
              </a:endParaRPr>
            </a:p>
          </p:txBody>
        </p:sp>
        <p:sp>
          <p:nvSpPr>
            <p:cNvPr id="18" name="Rectangle 118">
              <a:extLst>
                <a:ext uri="{FF2B5EF4-FFF2-40B4-BE49-F238E27FC236}">
                  <a16:creationId xmlns:a16="http://schemas.microsoft.com/office/drawing/2014/main" id="{9942E2EE-3664-44DD-BB52-29F9328B1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430" y="3069431"/>
              <a:ext cx="279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kumimoji="0" lang="en-US" altLang="en-US" sz="1000">
                  <a:solidFill>
                    <a:srgbClr val="000000"/>
                  </a:solidFill>
                  <a:cs typeface="Arial" panose="020B0604020202020204" pitchFamily="34" charset="0"/>
                </a:rPr>
                <a:t>1000</a:t>
              </a:r>
              <a:endParaRPr kumimoji="0" lang="en-US" altLang="en-US" sz="1000">
                <a:cs typeface="Arial" panose="020B0604020202020204" pitchFamily="34" charset="0"/>
              </a:endParaRPr>
            </a:p>
          </p:txBody>
        </p:sp>
        <p:sp>
          <p:nvSpPr>
            <p:cNvPr id="19" name="Rectangle 119">
              <a:extLst>
                <a:ext uri="{FF2B5EF4-FFF2-40B4-BE49-F238E27FC236}">
                  <a16:creationId xmlns:a16="http://schemas.microsoft.com/office/drawing/2014/main" id="{5DBABB7A-1071-4581-8BE6-A76E4600D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317" y="3069431"/>
              <a:ext cx="279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kumimoji="0" lang="en-US" altLang="en-US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1500</a:t>
              </a:r>
              <a:endParaRPr kumimoji="0"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20" name="Rectangle 120">
              <a:extLst>
                <a:ext uri="{FF2B5EF4-FFF2-40B4-BE49-F238E27FC236}">
                  <a16:creationId xmlns:a16="http://schemas.microsoft.com/office/drawing/2014/main" id="{749FF064-3DC9-4F74-9F32-6FB37D651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5317" y="3069431"/>
              <a:ext cx="279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kumimoji="0" lang="en-US" altLang="en-US" sz="1000">
                  <a:solidFill>
                    <a:srgbClr val="000000"/>
                  </a:solidFill>
                  <a:cs typeface="Arial" panose="020B0604020202020204" pitchFamily="34" charset="0"/>
                </a:rPr>
                <a:t>2000</a:t>
              </a:r>
              <a:endParaRPr kumimoji="0" lang="en-US" altLang="en-US" sz="1000">
                <a:cs typeface="Arial" panose="020B0604020202020204" pitchFamily="34" charset="0"/>
              </a:endParaRPr>
            </a:p>
          </p:txBody>
        </p:sp>
        <p:sp>
          <p:nvSpPr>
            <p:cNvPr id="21" name="Text Box 179">
              <a:extLst>
                <a:ext uri="{FF2B5EF4-FFF2-40B4-BE49-F238E27FC236}">
                  <a16:creationId xmlns:a16="http://schemas.microsoft.com/office/drawing/2014/main" id="{8D45FC26-52CD-4BDA-9281-9736B9DC0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2167" y="3528218"/>
              <a:ext cx="401166" cy="269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/>
                <a:t>film</a:t>
              </a:r>
            </a:p>
          </p:txBody>
        </p:sp>
        <p:sp>
          <p:nvSpPr>
            <p:cNvPr id="22" name="Text Box 180">
              <a:extLst>
                <a:ext uri="{FF2B5EF4-FFF2-40B4-BE49-F238E27FC236}">
                  <a16:creationId xmlns:a16="http://schemas.microsoft.com/office/drawing/2014/main" id="{5216443C-AB12-4513-83FC-505350686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2280" y="4625181"/>
              <a:ext cx="799522" cy="269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/>
                <a:t>adhesive</a:t>
              </a:r>
            </a:p>
          </p:txBody>
        </p:sp>
        <p:sp>
          <p:nvSpPr>
            <p:cNvPr id="23" name="Rectangle 213">
              <a:extLst>
                <a:ext uri="{FF2B5EF4-FFF2-40B4-BE49-F238E27FC236}">
                  <a16:creationId xmlns:a16="http://schemas.microsoft.com/office/drawing/2014/main" id="{79FDEF9C-AD93-4892-BC9E-2544A8947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480" y="5603081"/>
              <a:ext cx="2095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</a:rPr>
                <a:t>500</a:t>
              </a:r>
              <a:endParaRPr lang="en-US" altLang="en-US" sz="1000"/>
            </a:p>
          </p:txBody>
        </p:sp>
        <p:sp>
          <p:nvSpPr>
            <p:cNvPr id="24" name="Rectangle 215">
              <a:extLst>
                <a:ext uri="{FF2B5EF4-FFF2-40B4-BE49-F238E27FC236}">
                  <a16:creationId xmlns:a16="http://schemas.microsoft.com/office/drawing/2014/main" id="{793D6BAC-CE15-4DE6-8A98-71BDF661F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705" y="5603081"/>
              <a:ext cx="279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</a:rPr>
                <a:t>1000</a:t>
              </a:r>
              <a:endParaRPr lang="en-US" altLang="en-US" sz="1000"/>
            </a:p>
          </p:txBody>
        </p:sp>
        <p:sp>
          <p:nvSpPr>
            <p:cNvPr id="25" name="Rectangle 218">
              <a:extLst>
                <a:ext uri="{FF2B5EF4-FFF2-40B4-BE49-F238E27FC236}">
                  <a16:creationId xmlns:a16="http://schemas.microsoft.com/office/drawing/2014/main" id="{FA21FD9E-7207-4304-B73D-93FE67103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0505" y="5603081"/>
              <a:ext cx="279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</a:rPr>
                <a:t>1500</a:t>
              </a:r>
              <a:endParaRPr lang="en-US" altLang="en-US" sz="1000"/>
            </a:p>
          </p:txBody>
        </p:sp>
        <p:sp>
          <p:nvSpPr>
            <p:cNvPr id="26" name="Rectangle 221">
              <a:extLst>
                <a:ext uri="{FF2B5EF4-FFF2-40B4-BE49-F238E27FC236}">
                  <a16:creationId xmlns:a16="http://schemas.microsoft.com/office/drawing/2014/main" id="{C7DF8A9C-B17D-43A3-8D46-0CDC4E289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305" y="5603081"/>
              <a:ext cx="279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</a:rPr>
                <a:t>2000</a:t>
              </a:r>
              <a:endParaRPr lang="en-US" altLang="en-US" sz="1000"/>
            </a:p>
          </p:txBody>
        </p:sp>
        <p:sp>
          <p:nvSpPr>
            <p:cNvPr id="27" name="Rectangle 257">
              <a:extLst>
                <a:ext uri="{FF2B5EF4-FFF2-40B4-BE49-F238E27FC236}">
                  <a16:creationId xmlns:a16="http://schemas.microsoft.com/office/drawing/2014/main" id="{90BDE0CF-E321-47BE-82D7-7BBB7959A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3528218"/>
              <a:ext cx="914400" cy="277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000"/>
            </a:p>
          </p:txBody>
        </p:sp>
        <p:sp>
          <p:nvSpPr>
            <p:cNvPr id="28" name="Rectangle 258">
              <a:extLst>
                <a:ext uri="{FF2B5EF4-FFF2-40B4-BE49-F238E27FC236}">
                  <a16:creationId xmlns:a16="http://schemas.microsoft.com/office/drawing/2014/main" id="{CC4DB3F6-CCD2-4956-9A05-D60192803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4568031"/>
              <a:ext cx="914400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Rectangle 259">
              <a:extLst>
                <a:ext uri="{FF2B5EF4-FFF2-40B4-BE49-F238E27FC236}">
                  <a16:creationId xmlns:a16="http://schemas.microsoft.com/office/drawing/2014/main" id="{3806BD08-5891-4972-85F8-B8A0B372B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3875881"/>
              <a:ext cx="914400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" name="Rectangle 260">
              <a:extLst>
                <a:ext uri="{FF2B5EF4-FFF2-40B4-BE49-F238E27FC236}">
                  <a16:creationId xmlns:a16="http://schemas.microsoft.com/office/drawing/2014/main" id="{E8960C94-6649-4563-8B25-7F9000852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4223543"/>
              <a:ext cx="914400" cy="277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" name="Rectangle 261">
              <a:extLst>
                <a:ext uri="{FF2B5EF4-FFF2-40B4-BE49-F238E27FC236}">
                  <a16:creationId xmlns:a16="http://schemas.microsoft.com/office/drawing/2014/main" id="{74F9C17C-CBD4-45C8-897C-0156F97DC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3806031"/>
              <a:ext cx="914400" cy="69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Rectangle 262">
              <a:extLst>
                <a:ext uri="{FF2B5EF4-FFF2-40B4-BE49-F238E27FC236}">
                  <a16:creationId xmlns:a16="http://schemas.microsoft.com/office/drawing/2014/main" id="{1518A436-921E-4550-81F2-5EB562860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4153693"/>
              <a:ext cx="914400" cy="69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Rectangle 263">
              <a:extLst>
                <a:ext uri="{FF2B5EF4-FFF2-40B4-BE49-F238E27FC236}">
                  <a16:creationId xmlns:a16="http://schemas.microsoft.com/office/drawing/2014/main" id="{A143C67C-00E3-442C-9D20-E7B0251B7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4501356"/>
              <a:ext cx="914400" cy="69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Rectangle 264">
              <a:extLst>
                <a:ext uri="{FF2B5EF4-FFF2-40B4-BE49-F238E27FC236}">
                  <a16:creationId xmlns:a16="http://schemas.microsoft.com/office/drawing/2014/main" id="{5F7DC5EE-6C74-4B2C-BD67-FABA69D2A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6617" y="4849018"/>
              <a:ext cx="914400" cy="69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Rectangle 265">
              <a:extLst>
                <a:ext uri="{FF2B5EF4-FFF2-40B4-BE49-F238E27FC236}">
                  <a16:creationId xmlns:a16="http://schemas.microsoft.com/office/drawing/2014/main" id="{BB9CAD70-5574-4338-A3DD-7704D0688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17" y="4920456"/>
              <a:ext cx="1371600" cy="2079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/>
                <a:t>Glass</a:t>
              </a:r>
            </a:p>
          </p:txBody>
        </p:sp>
        <p:sp>
          <p:nvSpPr>
            <p:cNvPr id="36" name="Line 266">
              <a:extLst>
                <a:ext uri="{FF2B5EF4-FFF2-40B4-BE49-F238E27FC236}">
                  <a16:creationId xmlns:a16="http://schemas.microsoft.com/office/drawing/2014/main" id="{F5D0F315-41AE-40EE-B291-832EBE0BC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03817" y="3344068"/>
              <a:ext cx="0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267">
              <a:extLst>
                <a:ext uri="{FF2B5EF4-FFF2-40B4-BE49-F238E27FC236}">
                  <a16:creationId xmlns:a16="http://schemas.microsoft.com/office/drawing/2014/main" id="{CE13FA80-409E-43EC-987E-216784766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299618"/>
              <a:ext cx="92075" cy="920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268">
              <a:extLst>
                <a:ext uri="{FF2B5EF4-FFF2-40B4-BE49-F238E27FC236}">
                  <a16:creationId xmlns:a16="http://schemas.microsoft.com/office/drawing/2014/main" id="{0E493A45-7FB9-4F59-8772-117EBED54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391693"/>
              <a:ext cx="92075" cy="920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" name="Oval 269">
              <a:extLst>
                <a:ext uri="{FF2B5EF4-FFF2-40B4-BE49-F238E27FC236}">
                  <a16:creationId xmlns:a16="http://schemas.microsoft.com/office/drawing/2014/main" id="{852868E3-894F-4515-96F9-13D39B572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482181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Oval 270">
              <a:extLst>
                <a:ext uri="{FF2B5EF4-FFF2-40B4-BE49-F238E27FC236}">
                  <a16:creationId xmlns:a16="http://schemas.microsoft.com/office/drawing/2014/main" id="{C7762E3C-E465-42AC-B894-283AFB773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571081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Oval 271">
              <a:extLst>
                <a:ext uri="{FF2B5EF4-FFF2-40B4-BE49-F238E27FC236}">
                  <a16:creationId xmlns:a16="http://schemas.microsoft.com/office/drawing/2014/main" id="{F73AD4EB-E5F2-4344-9565-EC0FBD275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663156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272">
              <a:extLst>
                <a:ext uri="{FF2B5EF4-FFF2-40B4-BE49-F238E27FC236}">
                  <a16:creationId xmlns:a16="http://schemas.microsoft.com/office/drawing/2014/main" id="{2FC57525-EF90-491D-9470-D0E26E167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212431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273">
              <a:extLst>
                <a:ext uri="{FF2B5EF4-FFF2-40B4-BE49-F238E27FC236}">
                  <a16:creationId xmlns:a16="http://schemas.microsoft.com/office/drawing/2014/main" id="{C2AFF87A-D88D-441E-AE0A-BAB7481E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306093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Oval 274">
              <a:extLst>
                <a:ext uri="{FF2B5EF4-FFF2-40B4-BE49-F238E27FC236}">
                  <a16:creationId xmlns:a16="http://schemas.microsoft.com/office/drawing/2014/main" id="{1E8D3FC8-759D-481A-AC46-4D8BD7C65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396581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" name="Oval 275">
              <a:extLst>
                <a:ext uri="{FF2B5EF4-FFF2-40B4-BE49-F238E27FC236}">
                  <a16:creationId xmlns:a16="http://schemas.microsoft.com/office/drawing/2014/main" id="{0C168D53-C5A0-4120-BF3F-C9EF731D1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488656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Oval 276">
              <a:extLst>
                <a:ext uri="{FF2B5EF4-FFF2-40B4-BE49-F238E27FC236}">
                  <a16:creationId xmlns:a16="http://schemas.microsoft.com/office/drawing/2014/main" id="{BB646C73-2582-4F39-B206-BFE90642B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756818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277">
              <a:extLst>
                <a:ext uri="{FF2B5EF4-FFF2-40B4-BE49-F238E27FC236}">
                  <a16:creationId xmlns:a16="http://schemas.microsoft.com/office/drawing/2014/main" id="{4B944C6E-3EB4-4559-A85E-F5284E647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848893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278">
              <a:extLst>
                <a:ext uri="{FF2B5EF4-FFF2-40B4-BE49-F238E27FC236}">
                  <a16:creationId xmlns:a16="http://schemas.microsoft.com/office/drawing/2014/main" id="{68B50387-02AF-43F9-A8AB-3B70E3FA5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3939381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" name="Oval 279">
              <a:extLst>
                <a:ext uri="{FF2B5EF4-FFF2-40B4-BE49-F238E27FC236}">
                  <a16:creationId xmlns:a16="http://schemas.microsoft.com/office/drawing/2014/main" id="{1489136D-CF40-4637-80B3-2F33C1E93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028281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0" name="Oval 280">
              <a:extLst>
                <a:ext uri="{FF2B5EF4-FFF2-40B4-BE49-F238E27FC236}">
                  <a16:creationId xmlns:a16="http://schemas.microsoft.com/office/drawing/2014/main" id="{4C8D7965-E6E0-485A-BDE5-6B474B10D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120356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" name="Oval 281">
              <a:extLst>
                <a:ext uri="{FF2B5EF4-FFF2-40B4-BE49-F238E27FC236}">
                  <a16:creationId xmlns:a16="http://schemas.microsoft.com/office/drawing/2014/main" id="{6DEBB672-9C7D-4CB1-BE1A-400B69B54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668043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2" name="Oval 282">
              <a:extLst>
                <a:ext uri="{FF2B5EF4-FFF2-40B4-BE49-F238E27FC236}">
                  <a16:creationId xmlns:a16="http://schemas.microsoft.com/office/drawing/2014/main" id="{50CFB53C-949A-4E25-82DC-8131ED872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761706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3" name="Oval 283">
              <a:extLst>
                <a:ext uri="{FF2B5EF4-FFF2-40B4-BE49-F238E27FC236}">
                  <a16:creationId xmlns:a16="http://schemas.microsoft.com/office/drawing/2014/main" id="{4DC47827-49E6-4EF9-B70F-791FF32F1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852193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4" name="Oval 284">
              <a:extLst>
                <a:ext uri="{FF2B5EF4-FFF2-40B4-BE49-F238E27FC236}">
                  <a16:creationId xmlns:a16="http://schemas.microsoft.com/office/drawing/2014/main" id="{976262C3-A55C-4C0D-98EC-77A76A324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367" y="4575968"/>
              <a:ext cx="92075" cy="920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55" name="AutoShape 285">
              <a:extLst>
                <a:ext uri="{FF2B5EF4-FFF2-40B4-BE49-F238E27FC236}">
                  <a16:creationId xmlns:a16="http://schemas.microsoft.com/office/drawing/2014/main" id="{A66DE0FF-0613-4ED2-8A0E-91185EB9FBCF}"/>
                </a:ext>
              </a:extLst>
            </p:cNvPr>
            <p:cNvCxnSpPr>
              <a:cxnSpLocks noChangeShapeType="1"/>
              <a:stCxn id="15" idx="62"/>
              <a:endCxn id="51" idx="3"/>
            </p:cNvCxnSpPr>
            <p:nvPr/>
          </p:nvCxnSpPr>
          <p:spPr bwMode="auto">
            <a:xfrm flipV="1">
              <a:off x="4076655" y="4747418"/>
              <a:ext cx="1395412" cy="809625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AutoShape 286">
              <a:extLst>
                <a:ext uri="{FF2B5EF4-FFF2-40B4-BE49-F238E27FC236}">
                  <a16:creationId xmlns:a16="http://schemas.microsoft.com/office/drawing/2014/main" id="{E4DE026A-AAF8-402C-BDC8-60927E62A795}"/>
                </a:ext>
              </a:extLst>
            </p:cNvPr>
            <p:cNvCxnSpPr>
              <a:cxnSpLocks noChangeShapeType="1"/>
              <a:stCxn id="16" idx="62"/>
              <a:endCxn id="50" idx="2"/>
            </p:cNvCxnSpPr>
            <p:nvPr/>
          </p:nvCxnSpPr>
          <p:spPr bwMode="auto">
            <a:xfrm flipV="1">
              <a:off x="4076655" y="4166393"/>
              <a:ext cx="1382712" cy="26352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7" name="Picture 287">
              <a:extLst>
                <a:ext uri="{FF2B5EF4-FFF2-40B4-BE49-F238E27FC236}">
                  <a16:creationId xmlns:a16="http://schemas.microsoft.com/office/drawing/2014/main" id="{67EAC95C-774C-4B99-94EA-3B43339E1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02267" y="3231356"/>
              <a:ext cx="2741613" cy="169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7BB4E53C-1E88-499C-9FDF-3A2BE3EC7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Confocal Raman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107C6E-D99B-4BE6-B607-9E8576DAFC53}"/>
              </a:ext>
            </a:extLst>
          </p:cNvPr>
          <p:cNvSpPr txBox="1"/>
          <p:nvPr/>
        </p:nvSpPr>
        <p:spPr>
          <a:xfrm>
            <a:off x="2775186" y="853676"/>
            <a:ext cx="339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Depth Profiling</a:t>
            </a:r>
          </a:p>
        </p:txBody>
      </p:sp>
    </p:spTree>
    <p:extLst>
      <p:ext uri="{BB962C8B-B14F-4D97-AF65-F5344CB8AC3E}">
        <p14:creationId xmlns:p14="http://schemas.microsoft.com/office/powerpoint/2010/main" val="2981580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sz="2800">
                <a:solidFill>
                  <a:schemeClr val="bg1"/>
                </a:solidFill>
              </a:rPr>
              <a:t>Confocal Aperture and Field Depth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5845" name="Picture 7" descr="confocalintrofigur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817" y="1822550"/>
            <a:ext cx="4335626" cy="333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42FCC-8054-4398-9850-FD5828EF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4AF60-270B-4DC1-B033-C3DC5A790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114" y="2093872"/>
            <a:ext cx="4217069" cy="3062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23A640-9101-45FA-A0FA-768FE7D3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Confocal Raman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D83C9-AD26-467E-BE2C-58A0CF164908}"/>
              </a:ext>
            </a:extLst>
          </p:cNvPr>
          <p:cNvSpPr txBox="1"/>
          <p:nvPr/>
        </p:nvSpPr>
        <p:spPr>
          <a:xfrm>
            <a:off x="2775186" y="853676"/>
            <a:ext cx="339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3D Imaging</a:t>
            </a:r>
          </a:p>
        </p:txBody>
      </p:sp>
    </p:spTree>
    <p:extLst>
      <p:ext uri="{BB962C8B-B14F-4D97-AF65-F5344CB8AC3E}">
        <p14:creationId xmlns:p14="http://schemas.microsoft.com/office/powerpoint/2010/main" val="200892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481224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751828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66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641809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96" y="3090703"/>
            <a:ext cx="2221382" cy="129987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F45ADA5-20A5-442E-922A-9A6A8C64ECCC}"/>
              </a:ext>
            </a:extLst>
          </p:cNvPr>
          <p:cNvSpPr txBox="1">
            <a:spLocks/>
          </p:cNvSpPr>
          <p:nvPr/>
        </p:nvSpPr>
        <p:spPr>
          <a:xfrm>
            <a:off x="726090" y="3830054"/>
            <a:ext cx="3678996" cy="2854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Measurements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Microscope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Polarized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Confocal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SERS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Time Resolved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Portable</a:t>
            </a:r>
          </a:p>
        </p:txBody>
      </p:sp>
      <p:pic>
        <p:nvPicPr>
          <p:cNvPr id="38" name="Picture 2" descr="Image result for checkmark">
            <a:extLst>
              <a:ext uri="{FF2B5EF4-FFF2-40B4-BE49-F238E27FC236}">
                <a16:creationId xmlns:a16="http://schemas.microsoft.com/office/drawing/2014/main" id="{DF665FB9-9EC8-480A-A349-2B47BB18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5" y="4244601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checkmark">
            <a:extLst>
              <a:ext uri="{FF2B5EF4-FFF2-40B4-BE49-F238E27FC236}">
                <a16:creationId xmlns:a16="http://schemas.microsoft.com/office/drawing/2014/main" id="{64CFFF4C-B3A4-4AD8-B140-518DFBD5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99" y="4711586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checkmark">
            <a:extLst>
              <a:ext uri="{FF2B5EF4-FFF2-40B4-BE49-F238E27FC236}">
                <a16:creationId xmlns:a16="http://schemas.microsoft.com/office/drawing/2014/main" id="{2E39E000-E297-467E-AEC2-4C89F057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4" y="5161008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320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42FCC-8054-4398-9850-FD5828EF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23A640-9101-45FA-A0FA-768FE7D3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Surface Enhanced Raman Scattering (SERS)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C9DDA5-6BA2-4FC7-8F63-5F8A71159A27}"/>
              </a:ext>
            </a:extLst>
          </p:cNvPr>
          <p:cNvSpPr/>
          <p:nvPr/>
        </p:nvSpPr>
        <p:spPr>
          <a:xfrm>
            <a:off x="994954" y="955236"/>
            <a:ext cx="7154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Fleischmann, P. J. Hendra, and A. J. McQuillan. Raman spectra of pyridine adsorbed at a silver electrode. </a:t>
            </a:r>
            <a:r>
              <a:rPr lang="en-US" i="1" dirty="0"/>
              <a:t>Chem. Phys. Lett</a:t>
            </a:r>
            <a:r>
              <a:rPr lang="en-US" dirty="0"/>
              <a:t>., </a:t>
            </a:r>
            <a:r>
              <a:rPr lang="en-US" b="1" dirty="0"/>
              <a:t>1974</a:t>
            </a:r>
            <a:r>
              <a:rPr lang="en-US" dirty="0"/>
              <a:t>, 26, 163.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BD64D-2C66-4A97-BF36-8F0C6373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7" y="4162952"/>
            <a:ext cx="3470485" cy="2312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411CF6-8B1E-4F86-BDB6-8D6CF0CF5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59" y="1795685"/>
            <a:ext cx="3297002" cy="2130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4C39BE-D9C8-46FB-87CC-2EEFEFE54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677" y="2347982"/>
            <a:ext cx="3975046" cy="31554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025A93-B0D9-4340-B58A-3B8C13DB5F5D}"/>
              </a:ext>
            </a:extLst>
          </p:cNvPr>
          <p:cNvSpPr txBox="1"/>
          <p:nvPr/>
        </p:nvSpPr>
        <p:spPr>
          <a:xfrm>
            <a:off x="4990854" y="4728792"/>
            <a:ext cx="142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AD828-9D9E-4771-86C0-79DFE306F5D1}"/>
              </a:ext>
            </a:extLst>
          </p:cNvPr>
          <p:cNvSpPr txBox="1"/>
          <p:nvPr/>
        </p:nvSpPr>
        <p:spPr>
          <a:xfrm>
            <a:off x="4990854" y="4367948"/>
            <a:ext cx="142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19869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5E917-EC0B-47A3-967A-0179CC38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C2B62-234F-4C5F-B8EC-76490569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Surface Enhanced Raman Scattering (SERS)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9F1F1-C4E8-4E78-84C2-D525EF99DED9}"/>
              </a:ext>
            </a:extLst>
          </p:cNvPr>
          <p:cNvSpPr/>
          <p:nvPr/>
        </p:nvSpPr>
        <p:spPr>
          <a:xfrm>
            <a:off x="1152482" y="981191"/>
            <a:ext cx="762944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/>
              <a:t>Samples adsorbed on the surface of colloidal metal particles (usually silver, gold, or copper)</a:t>
            </a:r>
            <a:r>
              <a:rPr lang="en-US" sz="2200" dirty="0"/>
              <a:t> 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Enhancement of the electromagnetic field surrounding molecule near plasmon resonance. 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Large local field increases the absorption cross section.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Scattered radiation is also enhanced.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Signal increase by a </a:t>
            </a:r>
            <a:r>
              <a:rPr lang="en-US" altLang="en-US" sz="2200" dirty="0"/>
              <a:t>factor of 10</a:t>
            </a:r>
            <a:r>
              <a:rPr lang="en-US" altLang="en-US" sz="2200" baseline="30000" dirty="0"/>
              <a:t>6</a:t>
            </a:r>
            <a:r>
              <a:rPr lang="en-US" altLang="en-US" sz="2200" dirty="0"/>
              <a:t> to 10</a:t>
            </a:r>
            <a:r>
              <a:rPr lang="en-US" altLang="en-US" sz="2200" baseline="30000" dirty="0"/>
              <a:t>8</a:t>
            </a:r>
            <a:r>
              <a:rPr lang="en-US" altLang="en-US" sz="2200" dirty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C1F8AB-F97E-4B23-8BEB-5F5786F34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74" y="2762856"/>
            <a:ext cx="3850006" cy="1761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287E10-D96E-4D9D-A767-A68FCC0D1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488" y="2669650"/>
            <a:ext cx="3024316" cy="20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650D8-D136-48B0-B7AE-01F48C6E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2FAEA5-2BDB-4C4F-8703-834C81D19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Surface Enhanced Raman Scattering (SERS)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BD023-715E-48F5-8D72-278CAE46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1117571"/>
            <a:ext cx="7236823" cy="50387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439290-8AA1-4B0D-81E5-F8D5D395D044}"/>
              </a:ext>
            </a:extLst>
          </p:cNvPr>
          <p:cNvSpPr/>
          <p:nvPr/>
        </p:nvSpPr>
        <p:spPr>
          <a:xfrm>
            <a:off x="1743890" y="6321365"/>
            <a:ext cx="5656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E. C. Le Ru et al., </a:t>
            </a:r>
            <a:r>
              <a:rPr lang="fr-FR" sz="2000" i="1" dirty="0"/>
              <a:t>J. Phys. </a:t>
            </a:r>
            <a:r>
              <a:rPr lang="fr-FR" sz="2000" i="1" dirty="0" err="1"/>
              <a:t>Chem</a:t>
            </a:r>
            <a:r>
              <a:rPr lang="fr-FR" sz="2000" i="1" dirty="0"/>
              <a:t>. C</a:t>
            </a:r>
            <a:r>
              <a:rPr lang="fr-FR" sz="2000" dirty="0"/>
              <a:t>, </a:t>
            </a:r>
            <a:r>
              <a:rPr lang="fr-FR" sz="2000" b="1" dirty="0"/>
              <a:t>2007, </a:t>
            </a:r>
            <a:r>
              <a:rPr lang="fr-FR" sz="2000" dirty="0"/>
              <a:t>111, 13794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004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9">
            <a:extLst>
              <a:ext uri="{FF2B5EF4-FFF2-40B4-BE49-F238E27FC236}">
                <a16:creationId xmlns:a16="http://schemas.microsoft.com/office/drawing/2014/main" id="{3649790A-6037-40F1-8AAD-702562882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4" y="6321852"/>
            <a:ext cx="8456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/>
              <a:t>This plot considers only single scattering by spheres. </a:t>
            </a:r>
          </a:p>
        </p:txBody>
      </p:sp>
      <p:pic>
        <p:nvPicPr>
          <p:cNvPr id="24581" name="Picture 17" descr="fig12-1.pdf">
            <a:extLst>
              <a:ext uri="{FF2B5EF4-FFF2-40B4-BE49-F238E27FC236}">
                <a16:creationId xmlns:a16="http://schemas.microsoft.com/office/drawing/2014/main" id="{A73EDDEA-7C45-498D-8ADE-EC5AA2CB8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>
            <a:off x="1752600" y="649935"/>
            <a:ext cx="5638800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3A1ACD6-4550-4B58-8868-9DF1713C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Light Scattering Regime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CBA11E-DF32-4E69-A0FC-628216FA3BBD}"/>
              </a:ext>
            </a:extLst>
          </p:cNvPr>
          <p:cNvSpPr/>
          <p:nvPr/>
        </p:nvSpPr>
        <p:spPr>
          <a:xfrm>
            <a:off x="2469428" y="1500032"/>
            <a:ext cx="1363386" cy="1363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E3449-3343-4C28-B790-B2BDB0CB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23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650D8-D136-48B0-B7AE-01F48C6E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2FAEA5-2BDB-4C4F-8703-834C81D19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Surface Enhanced Raman Scattering (SERS)</a:t>
            </a:r>
          </a:p>
        </p:txBody>
      </p:sp>
      <p:pic>
        <p:nvPicPr>
          <p:cNvPr id="10242" name="Picture 2" descr="Image result for sers surfaces">
            <a:extLst>
              <a:ext uri="{FF2B5EF4-FFF2-40B4-BE49-F238E27FC236}">
                <a16:creationId xmlns:a16="http://schemas.microsoft.com/office/drawing/2014/main" id="{A1ECB32E-0445-4A23-BFD0-EDC35B97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26066"/>
            <a:ext cx="38100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sers surfaces">
            <a:extLst>
              <a:ext uri="{FF2B5EF4-FFF2-40B4-BE49-F238E27FC236}">
                <a16:creationId xmlns:a16="http://schemas.microsoft.com/office/drawing/2014/main" id="{D9CEA895-C1B3-4331-A73B-733760EB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4" y="1438451"/>
            <a:ext cx="32575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77F899-6442-4F9F-94CF-C1B14B2813E3}"/>
              </a:ext>
            </a:extLst>
          </p:cNvPr>
          <p:cNvSpPr txBox="1"/>
          <p:nvPr/>
        </p:nvSpPr>
        <p:spPr>
          <a:xfrm>
            <a:off x="2775186" y="853676"/>
            <a:ext cx="339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Substrate</a:t>
            </a:r>
          </a:p>
        </p:txBody>
      </p:sp>
      <p:pic>
        <p:nvPicPr>
          <p:cNvPr id="10246" name="Picture 6" descr="Image result for sers surfaces">
            <a:extLst>
              <a:ext uri="{FF2B5EF4-FFF2-40B4-BE49-F238E27FC236}">
                <a16:creationId xmlns:a16="http://schemas.microsoft.com/office/drawing/2014/main" id="{E9459825-ADE9-4D45-B7AF-2048F2D2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91" y="4475234"/>
            <a:ext cx="7244617" cy="20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481224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751828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641809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96" y="3090703"/>
            <a:ext cx="2221382" cy="129987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F45ADA5-20A5-442E-922A-9A6A8C64ECCC}"/>
              </a:ext>
            </a:extLst>
          </p:cNvPr>
          <p:cNvSpPr txBox="1">
            <a:spLocks/>
          </p:cNvSpPr>
          <p:nvPr/>
        </p:nvSpPr>
        <p:spPr>
          <a:xfrm>
            <a:off x="726090" y="3830054"/>
            <a:ext cx="3678996" cy="2854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Measurements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Microscope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Polarized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Confocal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SERS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Time Resolved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Portable</a:t>
            </a:r>
          </a:p>
        </p:txBody>
      </p:sp>
      <p:pic>
        <p:nvPicPr>
          <p:cNvPr id="38" name="Picture 2" descr="Image result for checkmark">
            <a:extLst>
              <a:ext uri="{FF2B5EF4-FFF2-40B4-BE49-F238E27FC236}">
                <a16:creationId xmlns:a16="http://schemas.microsoft.com/office/drawing/2014/main" id="{DF665FB9-9EC8-480A-A349-2B47BB18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5" y="4244601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checkmark">
            <a:extLst>
              <a:ext uri="{FF2B5EF4-FFF2-40B4-BE49-F238E27FC236}">
                <a16:creationId xmlns:a16="http://schemas.microsoft.com/office/drawing/2014/main" id="{64CFFF4C-B3A4-4AD8-B140-518DFBD5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99" y="4711586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checkmark">
            <a:extLst>
              <a:ext uri="{FF2B5EF4-FFF2-40B4-BE49-F238E27FC236}">
                <a16:creationId xmlns:a16="http://schemas.microsoft.com/office/drawing/2014/main" id="{2E39E000-E297-467E-AEC2-4C89F057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4" y="5161008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checkmark">
            <a:extLst>
              <a:ext uri="{FF2B5EF4-FFF2-40B4-BE49-F238E27FC236}">
                <a16:creationId xmlns:a16="http://schemas.microsoft.com/office/drawing/2014/main" id="{AE5A22AB-A5D7-49E6-9769-74A84AAD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3" y="5575555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6791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7836913" y="3964346"/>
            <a:ext cx="580651" cy="461665"/>
            <a:chOff x="3400425" y="4416899"/>
            <a:chExt cx="609600" cy="373268"/>
          </a:xfrm>
        </p:grpSpPr>
        <p:sp>
          <p:nvSpPr>
            <p:cNvPr id="114" name="Oval 113"/>
            <p:cNvSpPr/>
            <p:nvPr/>
          </p:nvSpPr>
          <p:spPr>
            <a:xfrm>
              <a:off x="3400425" y="4485054"/>
              <a:ext cx="609600" cy="257178"/>
            </a:xfrm>
            <a:prstGeom prst="ellipse">
              <a:avLst/>
            </a:prstGeom>
            <a:solidFill>
              <a:srgbClr val="FF0000"/>
            </a:solidFill>
            <a:ln w="15875">
              <a:noFill/>
            </a:ln>
            <a:scene3d>
              <a:camera prst="orthographicFront"/>
              <a:lightRig rig="flat" dir="t">
                <a:rot lat="0" lon="0" rev="7200000"/>
              </a:lightRig>
            </a:scene3d>
            <a:sp3d contourW="25400" prstMaterial="clear">
              <a:bevelT w="8255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15" name="TextBox 235"/>
            <p:cNvSpPr txBox="1">
              <a:spLocks noChangeArrowheads="1"/>
            </p:cNvSpPr>
            <p:nvPr/>
          </p:nvSpPr>
          <p:spPr bwMode="auto">
            <a:xfrm>
              <a:off x="3511548" y="4416899"/>
              <a:ext cx="473237" cy="373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="1" baseline="30000" dirty="0">
                  <a:solidFill>
                    <a:schemeClr val="tx1"/>
                  </a:solidFill>
                </a:rPr>
                <a:t>+</a:t>
              </a:r>
              <a:endParaRPr lang="en-US" sz="2400" baseline="30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6" name="Oval 115"/>
          <p:cNvSpPr/>
          <p:nvPr/>
        </p:nvSpPr>
        <p:spPr bwMode="auto">
          <a:xfrm>
            <a:off x="7084852" y="4051957"/>
            <a:ext cx="580651" cy="318083"/>
          </a:xfrm>
          <a:prstGeom prst="ellipse">
            <a:avLst/>
          </a:prstGeom>
          <a:solidFill>
            <a:srgbClr val="008000"/>
          </a:solidFill>
          <a:ln w="15875">
            <a:noFill/>
          </a:ln>
          <a:scene3d>
            <a:camera prst="orthographicFront"/>
            <a:lightRig rig="flat" dir="t">
              <a:rot lat="0" lon="0" rev="7200000"/>
            </a:lightRig>
          </a:scene3d>
          <a:sp3d contourW="25400" prstMaterial="clear">
            <a:bevelT w="8255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7" name="TextBox 235"/>
          <p:cNvSpPr txBox="1">
            <a:spLocks noChangeArrowheads="1"/>
          </p:cNvSpPr>
          <p:nvPr/>
        </p:nvSpPr>
        <p:spPr bwMode="auto">
          <a:xfrm>
            <a:off x="7173251" y="3966444"/>
            <a:ext cx="433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A</a:t>
            </a:r>
            <a:r>
              <a:rPr lang="en-US" sz="2400" b="1" baseline="30000" dirty="0">
                <a:solidFill>
                  <a:schemeClr val="tx1"/>
                </a:solidFill>
              </a:rPr>
              <a:t>-</a:t>
            </a:r>
            <a:endParaRPr lang="en-US" sz="2400" baseline="30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9718" name="Object 22"/>
          <p:cNvGraphicFramePr>
            <a:graphicFrameLocks noChangeAspect="1"/>
          </p:cNvGraphicFramePr>
          <p:nvPr/>
        </p:nvGraphicFramePr>
        <p:xfrm>
          <a:off x="2075764" y="3877344"/>
          <a:ext cx="1480233" cy="696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name="CS ChemDraw Drawing" r:id="rId4" imgW="869828" imgH="409590" progId="ChemDraw.Document.6.0">
                  <p:embed/>
                </p:oleObj>
              </mc:Choice>
              <mc:Fallback>
                <p:oleObj name="CS ChemDraw Drawing" r:id="rId4" imgW="869828" imgH="409590" progId="ChemDraw.Document.6.0">
                  <p:embed/>
                  <p:pic>
                    <p:nvPicPr>
                      <p:cNvPr id="2971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764" y="3877344"/>
                        <a:ext cx="1480233" cy="696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9" name="Object 23"/>
          <p:cNvGraphicFramePr>
            <a:graphicFrameLocks noChangeAspect="1"/>
          </p:cNvGraphicFramePr>
          <p:nvPr/>
        </p:nvGraphicFramePr>
        <p:xfrm>
          <a:off x="5321983" y="3922709"/>
          <a:ext cx="1673902" cy="375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name="CS ChemDraw Drawing" r:id="rId6" imgW="1025425" imgH="229770" progId="ChemDraw.Document.6.0">
                  <p:embed/>
                </p:oleObj>
              </mc:Choice>
              <mc:Fallback>
                <p:oleObj name="CS ChemDraw Drawing" r:id="rId6" imgW="1025425" imgH="229770" progId="ChemDraw.Document.6.0">
                  <p:embed/>
                  <p:pic>
                    <p:nvPicPr>
                      <p:cNvPr id="2971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983" y="3922709"/>
                        <a:ext cx="1673902" cy="375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20" name="Object 24"/>
          <p:cNvGraphicFramePr>
            <a:graphicFrameLocks noChangeAspect="1"/>
          </p:cNvGraphicFramePr>
          <p:nvPr/>
        </p:nvGraphicFramePr>
        <p:xfrm>
          <a:off x="899658" y="4530711"/>
          <a:ext cx="6952570" cy="437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CS ChemDraw Drawing" r:id="rId8" imgW="3730536" imgH="235710" progId="ChemDraw.Document.6.0">
                  <p:embed/>
                </p:oleObj>
              </mc:Choice>
              <mc:Fallback>
                <p:oleObj name="CS ChemDraw Drawing" r:id="rId8" imgW="3730536" imgH="235710" progId="ChemDraw.Document.6.0">
                  <p:embed/>
                  <p:pic>
                    <p:nvPicPr>
                      <p:cNvPr id="2972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58" y="4530711"/>
                        <a:ext cx="6952570" cy="437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192688" y="3995471"/>
            <a:ext cx="580651" cy="461665"/>
            <a:chOff x="3400425" y="4415915"/>
            <a:chExt cx="609600" cy="373268"/>
          </a:xfrm>
        </p:grpSpPr>
        <p:sp>
          <p:nvSpPr>
            <p:cNvPr id="65" name="Oval 64"/>
            <p:cNvSpPr/>
            <p:nvPr/>
          </p:nvSpPr>
          <p:spPr>
            <a:xfrm>
              <a:off x="3400425" y="4485054"/>
              <a:ext cx="609600" cy="257178"/>
            </a:xfrm>
            <a:prstGeom prst="ellipse">
              <a:avLst/>
            </a:prstGeom>
            <a:solidFill>
              <a:srgbClr val="FF0000"/>
            </a:solidFill>
            <a:ln w="15875">
              <a:noFill/>
            </a:ln>
            <a:scene3d>
              <a:camera prst="orthographicFront"/>
              <a:lightRig rig="flat" dir="t">
                <a:rot lat="0" lon="0" rev="7200000"/>
              </a:lightRig>
            </a:scene3d>
            <a:sp3d contourW="25400" prstMaterial="clear">
              <a:bevelT w="8255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TextBox 235"/>
            <p:cNvSpPr txBox="1">
              <a:spLocks noChangeArrowheads="1"/>
            </p:cNvSpPr>
            <p:nvPr/>
          </p:nvSpPr>
          <p:spPr bwMode="auto">
            <a:xfrm>
              <a:off x="3493231" y="4415915"/>
              <a:ext cx="365531" cy="373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7" name="Oval 66"/>
          <p:cNvSpPr/>
          <p:nvPr/>
        </p:nvSpPr>
        <p:spPr bwMode="auto">
          <a:xfrm>
            <a:off x="440627" y="4084298"/>
            <a:ext cx="580651" cy="318083"/>
          </a:xfrm>
          <a:prstGeom prst="ellipse">
            <a:avLst/>
          </a:prstGeom>
          <a:solidFill>
            <a:srgbClr val="008000"/>
          </a:solidFill>
          <a:ln w="15875">
            <a:noFill/>
          </a:ln>
          <a:scene3d>
            <a:camera prst="orthographicFront"/>
            <a:lightRig rig="flat" dir="t">
              <a:rot lat="0" lon="0" rev="7200000"/>
            </a:lightRig>
          </a:scene3d>
          <a:sp3d contourW="25400" prstMaterial="clear">
            <a:bevelT w="8255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8" name="TextBox 235"/>
          <p:cNvSpPr txBox="1">
            <a:spLocks noChangeArrowheads="1"/>
          </p:cNvSpPr>
          <p:nvPr/>
        </p:nvSpPr>
        <p:spPr bwMode="auto">
          <a:xfrm>
            <a:off x="529026" y="3998785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615723" y="3979693"/>
            <a:ext cx="580651" cy="461665"/>
            <a:chOff x="3400425" y="4431987"/>
            <a:chExt cx="609600" cy="373268"/>
          </a:xfrm>
        </p:grpSpPr>
        <p:sp>
          <p:nvSpPr>
            <p:cNvPr id="78" name="Oval 77"/>
            <p:cNvSpPr/>
            <p:nvPr/>
          </p:nvSpPr>
          <p:spPr>
            <a:xfrm>
              <a:off x="3400425" y="4485054"/>
              <a:ext cx="609600" cy="257178"/>
            </a:xfrm>
            <a:prstGeom prst="ellipse">
              <a:avLst/>
            </a:prstGeom>
            <a:solidFill>
              <a:srgbClr val="FF0000"/>
            </a:solidFill>
            <a:ln w="15875">
              <a:noFill/>
            </a:ln>
            <a:scene3d>
              <a:camera prst="orthographicFront"/>
              <a:lightRig rig="flat" dir="t">
                <a:rot lat="0" lon="0" rev="7200000"/>
              </a:lightRig>
            </a:scene3d>
            <a:sp3d contourW="25400" prstMaterial="clear">
              <a:bevelT w="8255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79" name="TextBox 235"/>
            <p:cNvSpPr txBox="1">
              <a:spLocks noChangeArrowheads="1"/>
            </p:cNvSpPr>
            <p:nvPr/>
          </p:nvSpPr>
          <p:spPr bwMode="auto">
            <a:xfrm>
              <a:off x="3472362" y="4431987"/>
              <a:ext cx="473237" cy="373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="1" baseline="30000" dirty="0">
                  <a:solidFill>
                    <a:schemeClr val="tx1"/>
                  </a:solidFill>
                </a:rPr>
                <a:t>*</a:t>
              </a:r>
              <a:endParaRPr lang="en-US" sz="2400" baseline="30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4" name="Oval 83"/>
          <p:cNvSpPr/>
          <p:nvPr/>
        </p:nvSpPr>
        <p:spPr bwMode="auto">
          <a:xfrm>
            <a:off x="3863662" y="4048642"/>
            <a:ext cx="580651" cy="318083"/>
          </a:xfrm>
          <a:prstGeom prst="ellipse">
            <a:avLst/>
          </a:prstGeom>
          <a:solidFill>
            <a:srgbClr val="008000"/>
          </a:solidFill>
          <a:ln w="15875">
            <a:noFill/>
          </a:ln>
          <a:scene3d>
            <a:camera prst="orthographicFront"/>
            <a:lightRig rig="flat" dir="t">
              <a:rot lat="0" lon="0" rev="7200000"/>
            </a:lightRig>
          </a:scene3d>
          <a:sp3d contourW="25400" prstMaterial="clear">
            <a:bevelT w="8255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7" name="TextBox 235"/>
          <p:cNvSpPr txBox="1">
            <a:spLocks noChangeArrowheads="1"/>
          </p:cNvSpPr>
          <p:nvPr/>
        </p:nvSpPr>
        <p:spPr bwMode="auto">
          <a:xfrm>
            <a:off x="3952061" y="3963129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Transient Absorption Spectroscopy</a:t>
            </a:r>
          </a:p>
        </p:txBody>
      </p:sp>
      <p:grpSp>
        <p:nvGrpSpPr>
          <p:cNvPr id="5" name="Group 60"/>
          <p:cNvGrpSpPr/>
          <p:nvPr/>
        </p:nvGrpSpPr>
        <p:grpSpPr>
          <a:xfrm>
            <a:off x="119280" y="1754713"/>
            <a:ext cx="2518426" cy="1979379"/>
            <a:chOff x="220878" y="1696657"/>
            <a:chExt cx="2518426" cy="1979379"/>
          </a:xfrm>
        </p:grpSpPr>
        <p:graphicFrame>
          <p:nvGraphicFramePr>
            <p:cNvPr id="51" name="Object 16"/>
            <p:cNvGraphicFramePr>
              <a:graphicFrameLocks noChangeAspect="1"/>
            </p:cNvGraphicFramePr>
            <p:nvPr/>
          </p:nvGraphicFramePr>
          <p:xfrm>
            <a:off x="220878" y="1779785"/>
            <a:ext cx="2518426" cy="1896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9" name="Graph" r:id="rId10" imgW="3900960" imgH="2936160" progId="Origin50.Graph">
                    <p:embed/>
                  </p:oleObj>
                </mc:Choice>
                <mc:Fallback>
                  <p:oleObj name="Graph" r:id="rId10" imgW="3900960" imgH="2936160" progId="Origin50.Graph">
                    <p:embed/>
                    <p:pic>
                      <p:nvPicPr>
                        <p:cNvPr id="51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78" y="1779785"/>
                          <a:ext cx="2518426" cy="1896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5400000">
              <a:off x="896804" y="1832843"/>
              <a:ext cx="273165" cy="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8"/>
          <p:cNvGrpSpPr/>
          <p:nvPr/>
        </p:nvGrpSpPr>
        <p:grpSpPr>
          <a:xfrm>
            <a:off x="6506944" y="1795381"/>
            <a:ext cx="2517775" cy="1897062"/>
            <a:chOff x="6405346" y="1795381"/>
            <a:chExt cx="2517775" cy="1897062"/>
          </a:xfrm>
        </p:grpSpPr>
        <p:graphicFrame>
          <p:nvGraphicFramePr>
            <p:cNvPr id="52" name="Object 17"/>
            <p:cNvGraphicFramePr>
              <a:graphicFrameLocks noChangeAspect="1"/>
            </p:cNvGraphicFramePr>
            <p:nvPr/>
          </p:nvGraphicFramePr>
          <p:xfrm>
            <a:off x="6405346" y="1795381"/>
            <a:ext cx="2517775" cy="1897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" name="Graph" r:id="rId12" imgW="3900960" imgH="2936160" progId="Origin50.Graph">
                    <p:embed/>
                  </p:oleObj>
                </mc:Choice>
                <mc:Fallback>
                  <p:oleObj name="Graph" r:id="rId12" imgW="3900960" imgH="2936160" progId="Origin50.Graph">
                    <p:embed/>
                    <p:pic>
                      <p:nvPicPr>
                        <p:cNvPr id="52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5346" y="1795381"/>
                          <a:ext cx="2517775" cy="1897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6" name="Straight Arrow Connector 55"/>
            <p:cNvCxnSpPr/>
            <p:nvPr/>
          </p:nvCxnSpPr>
          <p:spPr>
            <a:xfrm rot="5400000">
              <a:off x="6970109" y="2886674"/>
              <a:ext cx="273165" cy="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8105003" y="3146078"/>
              <a:ext cx="273165" cy="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9"/>
          <p:cNvGrpSpPr/>
          <p:nvPr/>
        </p:nvGrpSpPr>
        <p:grpSpPr>
          <a:xfrm>
            <a:off x="3301331" y="1803660"/>
            <a:ext cx="2506355" cy="1887162"/>
            <a:chOff x="3112649" y="1803660"/>
            <a:chExt cx="2506355" cy="1887162"/>
          </a:xfrm>
        </p:grpSpPr>
        <p:graphicFrame>
          <p:nvGraphicFramePr>
            <p:cNvPr id="53" name="Object 19"/>
            <p:cNvGraphicFramePr>
              <a:graphicFrameLocks noChangeAspect="1"/>
            </p:cNvGraphicFramePr>
            <p:nvPr/>
          </p:nvGraphicFramePr>
          <p:xfrm>
            <a:off x="3112649" y="1803660"/>
            <a:ext cx="2506355" cy="1887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" name="Graph" r:id="rId14" imgW="3900960" imgH="2936160" progId="Origin50.Graph">
                    <p:embed/>
                  </p:oleObj>
                </mc:Choice>
                <mc:Fallback>
                  <p:oleObj name="Graph" r:id="rId14" imgW="3900960" imgH="2936160" progId="Origin50.Graph">
                    <p:embed/>
                    <p:pic>
                      <p:nvPicPr>
                        <p:cNvPr id="53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2649" y="1803660"/>
                          <a:ext cx="2506355" cy="1887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5" name="Straight Arrow Connector 54"/>
            <p:cNvCxnSpPr/>
            <p:nvPr/>
          </p:nvCxnSpPr>
          <p:spPr>
            <a:xfrm rot="5400000">
              <a:off x="4492798" y="3103925"/>
              <a:ext cx="273165" cy="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3468151" y="2448930"/>
              <a:ext cx="273165" cy="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156302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7836913" y="3964346"/>
            <a:ext cx="580651" cy="461665"/>
            <a:chOff x="3400425" y="4416899"/>
            <a:chExt cx="609600" cy="373268"/>
          </a:xfrm>
        </p:grpSpPr>
        <p:sp>
          <p:nvSpPr>
            <p:cNvPr id="114" name="Oval 113"/>
            <p:cNvSpPr/>
            <p:nvPr/>
          </p:nvSpPr>
          <p:spPr>
            <a:xfrm>
              <a:off x="3400425" y="4485054"/>
              <a:ext cx="609600" cy="257178"/>
            </a:xfrm>
            <a:prstGeom prst="ellipse">
              <a:avLst/>
            </a:prstGeom>
            <a:solidFill>
              <a:srgbClr val="FF0000"/>
            </a:solidFill>
            <a:ln w="15875">
              <a:noFill/>
            </a:ln>
            <a:scene3d>
              <a:camera prst="orthographicFront"/>
              <a:lightRig rig="flat" dir="t">
                <a:rot lat="0" lon="0" rev="7200000"/>
              </a:lightRig>
            </a:scene3d>
            <a:sp3d contourW="25400" prstMaterial="clear">
              <a:bevelT w="8255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15" name="TextBox 235"/>
            <p:cNvSpPr txBox="1">
              <a:spLocks noChangeArrowheads="1"/>
            </p:cNvSpPr>
            <p:nvPr/>
          </p:nvSpPr>
          <p:spPr bwMode="auto">
            <a:xfrm>
              <a:off x="3511548" y="4416899"/>
              <a:ext cx="473237" cy="373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="1" baseline="30000" dirty="0">
                  <a:solidFill>
                    <a:schemeClr val="tx1"/>
                  </a:solidFill>
                </a:rPr>
                <a:t>+</a:t>
              </a:r>
              <a:endParaRPr lang="en-US" sz="2400" baseline="30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6" name="Oval 115"/>
          <p:cNvSpPr/>
          <p:nvPr/>
        </p:nvSpPr>
        <p:spPr bwMode="auto">
          <a:xfrm>
            <a:off x="7084852" y="4051957"/>
            <a:ext cx="580651" cy="318083"/>
          </a:xfrm>
          <a:prstGeom prst="ellipse">
            <a:avLst/>
          </a:prstGeom>
          <a:solidFill>
            <a:srgbClr val="008000"/>
          </a:solidFill>
          <a:ln w="15875">
            <a:noFill/>
          </a:ln>
          <a:scene3d>
            <a:camera prst="orthographicFront"/>
            <a:lightRig rig="flat" dir="t">
              <a:rot lat="0" lon="0" rev="7200000"/>
            </a:lightRig>
          </a:scene3d>
          <a:sp3d contourW="25400" prstMaterial="clear">
            <a:bevelT w="8255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7" name="TextBox 235"/>
          <p:cNvSpPr txBox="1">
            <a:spLocks noChangeArrowheads="1"/>
          </p:cNvSpPr>
          <p:nvPr/>
        </p:nvSpPr>
        <p:spPr bwMode="auto">
          <a:xfrm>
            <a:off x="7173251" y="3966444"/>
            <a:ext cx="433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A</a:t>
            </a:r>
            <a:r>
              <a:rPr lang="en-US" sz="2400" b="1" baseline="30000" dirty="0">
                <a:solidFill>
                  <a:schemeClr val="tx1"/>
                </a:solidFill>
              </a:rPr>
              <a:t>-</a:t>
            </a:r>
            <a:endParaRPr lang="en-US" sz="2400" baseline="30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9718" name="Object 22"/>
          <p:cNvGraphicFramePr>
            <a:graphicFrameLocks noChangeAspect="1"/>
          </p:cNvGraphicFramePr>
          <p:nvPr/>
        </p:nvGraphicFramePr>
        <p:xfrm>
          <a:off x="2075764" y="3877344"/>
          <a:ext cx="1480233" cy="696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CS ChemDraw Drawing" r:id="rId4" imgW="869828" imgH="409590" progId="ChemDraw.Document.6.0">
                  <p:embed/>
                </p:oleObj>
              </mc:Choice>
              <mc:Fallback>
                <p:oleObj name="CS ChemDraw Drawing" r:id="rId4" imgW="869828" imgH="409590" progId="ChemDraw.Document.6.0">
                  <p:embed/>
                  <p:pic>
                    <p:nvPicPr>
                      <p:cNvPr id="2971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764" y="3877344"/>
                        <a:ext cx="1480233" cy="696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9" name="Object 23"/>
          <p:cNvGraphicFramePr>
            <a:graphicFrameLocks noChangeAspect="1"/>
          </p:cNvGraphicFramePr>
          <p:nvPr/>
        </p:nvGraphicFramePr>
        <p:xfrm>
          <a:off x="5321983" y="3922709"/>
          <a:ext cx="1673902" cy="375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CS ChemDraw Drawing" r:id="rId6" imgW="1025425" imgH="229770" progId="ChemDraw.Document.6.0">
                  <p:embed/>
                </p:oleObj>
              </mc:Choice>
              <mc:Fallback>
                <p:oleObj name="CS ChemDraw Drawing" r:id="rId6" imgW="1025425" imgH="229770" progId="ChemDraw.Document.6.0">
                  <p:embed/>
                  <p:pic>
                    <p:nvPicPr>
                      <p:cNvPr id="2971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983" y="3922709"/>
                        <a:ext cx="1673902" cy="375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20" name="Object 24"/>
          <p:cNvGraphicFramePr>
            <a:graphicFrameLocks noChangeAspect="1"/>
          </p:cNvGraphicFramePr>
          <p:nvPr/>
        </p:nvGraphicFramePr>
        <p:xfrm>
          <a:off x="899658" y="4530711"/>
          <a:ext cx="6952570" cy="437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CS ChemDraw Drawing" r:id="rId8" imgW="3730536" imgH="235710" progId="ChemDraw.Document.6.0">
                  <p:embed/>
                </p:oleObj>
              </mc:Choice>
              <mc:Fallback>
                <p:oleObj name="CS ChemDraw Drawing" r:id="rId8" imgW="3730536" imgH="235710" progId="ChemDraw.Document.6.0">
                  <p:embed/>
                  <p:pic>
                    <p:nvPicPr>
                      <p:cNvPr id="2972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58" y="4530711"/>
                        <a:ext cx="6952570" cy="437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192688" y="3995471"/>
            <a:ext cx="580651" cy="461665"/>
            <a:chOff x="3400425" y="4415915"/>
            <a:chExt cx="609600" cy="373268"/>
          </a:xfrm>
        </p:grpSpPr>
        <p:sp>
          <p:nvSpPr>
            <p:cNvPr id="65" name="Oval 64"/>
            <p:cNvSpPr/>
            <p:nvPr/>
          </p:nvSpPr>
          <p:spPr>
            <a:xfrm>
              <a:off x="3400425" y="4485054"/>
              <a:ext cx="609600" cy="257178"/>
            </a:xfrm>
            <a:prstGeom prst="ellipse">
              <a:avLst/>
            </a:prstGeom>
            <a:solidFill>
              <a:srgbClr val="FF0000"/>
            </a:solidFill>
            <a:ln w="15875">
              <a:noFill/>
            </a:ln>
            <a:scene3d>
              <a:camera prst="orthographicFront"/>
              <a:lightRig rig="flat" dir="t">
                <a:rot lat="0" lon="0" rev="7200000"/>
              </a:lightRig>
            </a:scene3d>
            <a:sp3d contourW="25400" prstMaterial="clear">
              <a:bevelT w="8255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TextBox 235"/>
            <p:cNvSpPr txBox="1">
              <a:spLocks noChangeArrowheads="1"/>
            </p:cNvSpPr>
            <p:nvPr/>
          </p:nvSpPr>
          <p:spPr bwMode="auto">
            <a:xfrm>
              <a:off x="3493231" y="4415915"/>
              <a:ext cx="365531" cy="373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7" name="Oval 66"/>
          <p:cNvSpPr/>
          <p:nvPr/>
        </p:nvSpPr>
        <p:spPr bwMode="auto">
          <a:xfrm>
            <a:off x="440627" y="4084298"/>
            <a:ext cx="580651" cy="318083"/>
          </a:xfrm>
          <a:prstGeom prst="ellipse">
            <a:avLst/>
          </a:prstGeom>
          <a:solidFill>
            <a:srgbClr val="008000"/>
          </a:solidFill>
          <a:ln w="15875">
            <a:noFill/>
          </a:ln>
          <a:scene3d>
            <a:camera prst="orthographicFront"/>
            <a:lightRig rig="flat" dir="t">
              <a:rot lat="0" lon="0" rev="7200000"/>
            </a:lightRig>
          </a:scene3d>
          <a:sp3d contourW="25400" prstMaterial="clear">
            <a:bevelT w="8255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8" name="TextBox 235"/>
          <p:cNvSpPr txBox="1">
            <a:spLocks noChangeArrowheads="1"/>
          </p:cNvSpPr>
          <p:nvPr/>
        </p:nvSpPr>
        <p:spPr bwMode="auto">
          <a:xfrm>
            <a:off x="529026" y="3998785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615723" y="3979693"/>
            <a:ext cx="580651" cy="461665"/>
            <a:chOff x="3400425" y="4431987"/>
            <a:chExt cx="609600" cy="373268"/>
          </a:xfrm>
        </p:grpSpPr>
        <p:sp>
          <p:nvSpPr>
            <p:cNvPr id="78" name="Oval 77"/>
            <p:cNvSpPr/>
            <p:nvPr/>
          </p:nvSpPr>
          <p:spPr>
            <a:xfrm>
              <a:off x="3400425" y="4485054"/>
              <a:ext cx="609600" cy="257178"/>
            </a:xfrm>
            <a:prstGeom prst="ellipse">
              <a:avLst/>
            </a:prstGeom>
            <a:solidFill>
              <a:srgbClr val="FF0000"/>
            </a:solidFill>
            <a:ln w="15875">
              <a:noFill/>
            </a:ln>
            <a:scene3d>
              <a:camera prst="orthographicFront"/>
              <a:lightRig rig="flat" dir="t">
                <a:rot lat="0" lon="0" rev="7200000"/>
              </a:lightRig>
            </a:scene3d>
            <a:sp3d contourW="25400" prstMaterial="clear">
              <a:bevelT w="8255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79" name="TextBox 235"/>
            <p:cNvSpPr txBox="1">
              <a:spLocks noChangeArrowheads="1"/>
            </p:cNvSpPr>
            <p:nvPr/>
          </p:nvSpPr>
          <p:spPr bwMode="auto">
            <a:xfrm>
              <a:off x="3472362" y="4431987"/>
              <a:ext cx="473237" cy="373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="1" baseline="30000" dirty="0">
                  <a:solidFill>
                    <a:schemeClr val="tx1"/>
                  </a:solidFill>
                </a:rPr>
                <a:t>*</a:t>
              </a:r>
              <a:endParaRPr lang="en-US" sz="2400" baseline="30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4" name="Oval 83"/>
          <p:cNvSpPr/>
          <p:nvPr/>
        </p:nvSpPr>
        <p:spPr bwMode="auto">
          <a:xfrm>
            <a:off x="3863662" y="4048642"/>
            <a:ext cx="580651" cy="318083"/>
          </a:xfrm>
          <a:prstGeom prst="ellipse">
            <a:avLst/>
          </a:prstGeom>
          <a:solidFill>
            <a:srgbClr val="008000"/>
          </a:solidFill>
          <a:ln w="15875">
            <a:noFill/>
          </a:ln>
          <a:scene3d>
            <a:camera prst="orthographicFront"/>
            <a:lightRig rig="flat" dir="t">
              <a:rot lat="0" lon="0" rev="7200000"/>
            </a:lightRig>
          </a:scene3d>
          <a:sp3d contourW="25400" prstMaterial="clear">
            <a:bevelT w="8255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7" name="TextBox 235"/>
          <p:cNvSpPr txBox="1">
            <a:spLocks noChangeArrowheads="1"/>
          </p:cNvSpPr>
          <p:nvPr/>
        </p:nvSpPr>
        <p:spPr bwMode="auto">
          <a:xfrm>
            <a:off x="3952061" y="3963129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Time-Resolved Raman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F9A92B-1A36-4081-9DFE-7EC325C7D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41" y="1714516"/>
            <a:ext cx="2734939" cy="2039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E21D1-8B16-41C0-903A-E963EBF9BD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4649" y="1755937"/>
            <a:ext cx="2202587" cy="1741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35A9F-C118-43B7-8842-66B69B3E57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3705" y="1807876"/>
            <a:ext cx="2202587" cy="17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2374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14E06C-6A20-4A7F-8C7D-045AA8D8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AF88A-1250-4E38-80C5-5B1F409D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Time-Resolved Raman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2181F-CBAB-4E59-96B4-8A8364D9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34" y="1874257"/>
            <a:ext cx="2797015" cy="4213047"/>
          </a:xfrm>
          <a:prstGeom prst="rect">
            <a:avLst/>
          </a:prstGeom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D63B9294-2C5E-44EB-A557-4239F5835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4466" y="253770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B1A0D34-CD19-413B-8239-8F10D7290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739" y="4900300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0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E7DA350D-5F35-48F8-A2D8-3FF3813DC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323" y="2232905"/>
            <a:ext cx="4299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 dirty="0"/>
              <a:t>S</a:t>
            </a:r>
            <a:r>
              <a:rPr lang="en-US" sz="2400" i="0" baseline="-25000" dirty="0"/>
              <a:t>1</a:t>
            </a: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D46CAE8C-67F3-454A-80C7-338C2692C8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9571" y="2407151"/>
            <a:ext cx="0" cy="2954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1642B47C-9CB0-4B73-84D3-E06F6909FFB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44942" y="3780726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9A7FC6ED-C599-48A4-B4B7-58D679925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0666" y="531100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97C46E43-EEF6-4D00-8439-26B40500A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455" y="3277927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6B6AF1-2F95-4CE3-ACD6-9FDEDA1AE724}"/>
              </a:ext>
            </a:extLst>
          </p:cNvPr>
          <p:cNvCxnSpPr>
            <a:cxnSpLocks/>
          </p:cNvCxnSpPr>
          <p:nvPr/>
        </p:nvCxnSpPr>
        <p:spPr>
          <a:xfrm flipV="1">
            <a:off x="2272630" y="3301506"/>
            <a:ext cx="0" cy="1990348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7">
            <a:extLst>
              <a:ext uri="{FF2B5EF4-FFF2-40B4-BE49-F238E27FC236}">
                <a16:creationId xmlns:a16="http://schemas.microsoft.com/office/drawing/2014/main" id="{A41023A7-FF01-4F75-9202-8A5FBB9F5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0665" y="513113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1057A505-98E5-4081-BFBE-AFDF97EE9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0665" y="4952607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FC578B-3EEE-495A-8061-4C7B0938E02C}"/>
              </a:ext>
            </a:extLst>
          </p:cNvPr>
          <p:cNvCxnSpPr>
            <a:cxnSpLocks/>
          </p:cNvCxnSpPr>
          <p:nvPr/>
        </p:nvCxnSpPr>
        <p:spPr>
          <a:xfrm flipV="1">
            <a:off x="2599508" y="3317635"/>
            <a:ext cx="0" cy="1813497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D477C78-5D3E-4632-A924-26A1A9122882}"/>
              </a:ext>
            </a:extLst>
          </p:cNvPr>
          <p:cNvSpPr txBox="1"/>
          <p:nvPr/>
        </p:nvSpPr>
        <p:spPr>
          <a:xfrm>
            <a:off x="3295690" y="5096302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E2FA50-4F92-4465-AC2C-B1AF7423063A}"/>
              </a:ext>
            </a:extLst>
          </p:cNvPr>
          <p:cNvSpPr txBox="1"/>
          <p:nvPr/>
        </p:nvSpPr>
        <p:spPr>
          <a:xfrm>
            <a:off x="3311880" y="4871152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1C2DD-10A5-4436-9392-31A5838D8BF2}"/>
              </a:ext>
            </a:extLst>
          </p:cNvPr>
          <p:cNvSpPr txBox="1"/>
          <p:nvPr/>
        </p:nvSpPr>
        <p:spPr>
          <a:xfrm>
            <a:off x="3319975" y="4646002"/>
            <a:ext cx="46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1FF75-FC0F-4211-BB80-EA3876B2B412}"/>
              </a:ext>
            </a:extLst>
          </p:cNvPr>
          <p:cNvSpPr txBox="1"/>
          <p:nvPr/>
        </p:nvSpPr>
        <p:spPr>
          <a:xfrm>
            <a:off x="2092594" y="2921241"/>
            <a:ext cx="183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Virtual state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5C962-5EB4-408A-B2F8-E0746764A1E3}"/>
              </a:ext>
            </a:extLst>
          </p:cNvPr>
          <p:cNvSpPr txBox="1"/>
          <p:nvPr/>
        </p:nvSpPr>
        <p:spPr>
          <a:xfrm>
            <a:off x="33825" y="112587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Ground State Raman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178C90-630D-4B49-9EBD-C6120D78CB6F}"/>
              </a:ext>
            </a:extLst>
          </p:cNvPr>
          <p:cNvSpPr txBox="1"/>
          <p:nvPr/>
        </p:nvSpPr>
        <p:spPr>
          <a:xfrm>
            <a:off x="4431018" y="112587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Excited State Raman</a:t>
            </a: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9997B7A8-768D-4563-9AF2-FE1BCE458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3061" y="1967868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7BA6DC-6592-4948-BA59-E92DB500F5C3}"/>
              </a:ext>
            </a:extLst>
          </p:cNvPr>
          <p:cNvSpPr txBox="1"/>
          <p:nvPr/>
        </p:nvSpPr>
        <p:spPr>
          <a:xfrm>
            <a:off x="6553200" y="1611182"/>
            <a:ext cx="183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Virtual state</a:t>
            </a:r>
          </a:p>
        </p:txBody>
      </p:sp>
    </p:spTree>
    <p:extLst>
      <p:ext uri="{BB962C8B-B14F-4D97-AF65-F5344CB8AC3E}">
        <p14:creationId xmlns:p14="http://schemas.microsoft.com/office/powerpoint/2010/main" val="145252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761065" y="1095891"/>
            <a:ext cx="476965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u="sng" dirty="0"/>
              <a:t>Events: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</a:rPr>
              <a:t>1)  </a:t>
            </a:r>
            <a:r>
              <a:rPr lang="en-US" sz="2400" dirty="0"/>
              <a:t>Raman Spectrum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</a:rPr>
              <a:t>2)  </a:t>
            </a:r>
            <a:r>
              <a:rPr lang="en-US" sz="2400" dirty="0"/>
              <a:t>Excitation Flash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</a:rPr>
              <a:t>3)  </a:t>
            </a:r>
            <a:r>
              <a:rPr lang="en-US" sz="2400" dirty="0"/>
              <a:t>Raman Spectra</a:t>
            </a: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 flipV="1">
            <a:off x="1844266" y="6202299"/>
            <a:ext cx="575033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 sz="1100"/>
          </a:p>
        </p:txBody>
      </p:sp>
      <p:sp>
        <p:nvSpPr>
          <p:cNvPr id="31" name="Rectangle 30"/>
          <p:cNvSpPr/>
          <p:nvPr/>
        </p:nvSpPr>
        <p:spPr>
          <a:xfrm>
            <a:off x="6346746" y="6204097"/>
            <a:ext cx="102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3" name="Freeform 12"/>
          <p:cNvSpPr>
            <a:spLocks/>
          </p:cNvSpPr>
          <p:nvPr/>
        </p:nvSpPr>
        <p:spPr bwMode="auto">
          <a:xfrm>
            <a:off x="1957500" y="4737359"/>
            <a:ext cx="1095019" cy="1519707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37" y="552"/>
              </a:cxn>
              <a:cxn ang="0">
                <a:pos x="182" y="8"/>
              </a:cxn>
              <a:cxn ang="0">
                <a:pos x="227" y="598"/>
              </a:cxn>
              <a:cxn ang="0">
                <a:pos x="499" y="688"/>
              </a:cxn>
            </a:cxnLst>
            <a:rect l="0" t="0" r="r" b="b"/>
            <a:pathLst>
              <a:path w="499" h="711">
                <a:moveTo>
                  <a:pt x="0" y="688"/>
                </a:moveTo>
                <a:cubicBezTo>
                  <a:pt x="53" y="676"/>
                  <a:pt x="107" y="665"/>
                  <a:pt x="137" y="552"/>
                </a:cubicBezTo>
                <a:cubicBezTo>
                  <a:pt x="167" y="439"/>
                  <a:pt x="167" y="0"/>
                  <a:pt x="182" y="8"/>
                </a:cubicBezTo>
                <a:cubicBezTo>
                  <a:pt x="197" y="16"/>
                  <a:pt x="174" y="485"/>
                  <a:pt x="227" y="598"/>
                </a:cubicBezTo>
                <a:cubicBezTo>
                  <a:pt x="280" y="711"/>
                  <a:pt x="454" y="673"/>
                  <a:pt x="499" y="68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32" name="Freeform 12"/>
          <p:cNvSpPr>
            <a:spLocks/>
          </p:cNvSpPr>
          <p:nvPr/>
        </p:nvSpPr>
        <p:spPr bwMode="auto">
          <a:xfrm>
            <a:off x="3038614" y="4731837"/>
            <a:ext cx="1095019" cy="1519707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37" y="552"/>
              </a:cxn>
              <a:cxn ang="0">
                <a:pos x="182" y="8"/>
              </a:cxn>
              <a:cxn ang="0">
                <a:pos x="227" y="598"/>
              </a:cxn>
              <a:cxn ang="0">
                <a:pos x="499" y="688"/>
              </a:cxn>
            </a:cxnLst>
            <a:rect l="0" t="0" r="r" b="b"/>
            <a:pathLst>
              <a:path w="499" h="711">
                <a:moveTo>
                  <a:pt x="0" y="688"/>
                </a:moveTo>
                <a:cubicBezTo>
                  <a:pt x="53" y="676"/>
                  <a:pt x="107" y="665"/>
                  <a:pt x="137" y="552"/>
                </a:cubicBezTo>
                <a:cubicBezTo>
                  <a:pt x="167" y="439"/>
                  <a:pt x="167" y="0"/>
                  <a:pt x="182" y="8"/>
                </a:cubicBezTo>
                <a:cubicBezTo>
                  <a:pt x="197" y="16"/>
                  <a:pt x="174" y="485"/>
                  <a:pt x="227" y="598"/>
                </a:cubicBezTo>
                <a:cubicBezTo>
                  <a:pt x="280" y="711"/>
                  <a:pt x="454" y="673"/>
                  <a:pt x="499" y="688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34" name="Freeform 12"/>
          <p:cNvSpPr>
            <a:spLocks/>
          </p:cNvSpPr>
          <p:nvPr/>
        </p:nvSpPr>
        <p:spPr bwMode="auto">
          <a:xfrm>
            <a:off x="3998611" y="4735647"/>
            <a:ext cx="1095019" cy="1519707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37" y="552"/>
              </a:cxn>
              <a:cxn ang="0">
                <a:pos x="182" y="8"/>
              </a:cxn>
              <a:cxn ang="0">
                <a:pos x="227" y="598"/>
              </a:cxn>
              <a:cxn ang="0">
                <a:pos x="499" y="688"/>
              </a:cxn>
            </a:cxnLst>
            <a:rect l="0" t="0" r="r" b="b"/>
            <a:pathLst>
              <a:path w="499" h="711">
                <a:moveTo>
                  <a:pt x="0" y="688"/>
                </a:moveTo>
                <a:cubicBezTo>
                  <a:pt x="53" y="676"/>
                  <a:pt x="107" y="665"/>
                  <a:pt x="137" y="552"/>
                </a:cubicBezTo>
                <a:cubicBezTo>
                  <a:pt x="167" y="439"/>
                  <a:pt x="167" y="0"/>
                  <a:pt x="182" y="8"/>
                </a:cubicBezTo>
                <a:cubicBezTo>
                  <a:pt x="197" y="16"/>
                  <a:pt x="174" y="485"/>
                  <a:pt x="227" y="598"/>
                </a:cubicBezTo>
                <a:cubicBezTo>
                  <a:pt x="280" y="711"/>
                  <a:pt x="454" y="673"/>
                  <a:pt x="499" y="68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35" name="Freeform 12"/>
          <p:cNvSpPr>
            <a:spLocks/>
          </p:cNvSpPr>
          <p:nvPr/>
        </p:nvSpPr>
        <p:spPr bwMode="auto">
          <a:xfrm>
            <a:off x="4936713" y="4733934"/>
            <a:ext cx="1095019" cy="1519707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37" y="552"/>
              </a:cxn>
              <a:cxn ang="0">
                <a:pos x="182" y="8"/>
              </a:cxn>
              <a:cxn ang="0">
                <a:pos x="227" y="598"/>
              </a:cxn>
              <a:cxn ang="0">
                <a:pos x="499" y="688"/>
              </a:cxn>
            </a:cxnLst>
            <a:rect l="0" t="0" r="r" b="b"/>
            <a:pathLst>
              <a:path w="499" h="711">
                <a:moveTo>
                  <a:pt x="0" y="688"/>
                </a:moveTo>
                <a:cubicBezTo>
                  <a:pt x="53" y="676"/>
                  <a:pt x="107" y="665"/>
                  <a:pt x="137" y="552"/>
                </a:cubicBezTo>
                <a:cubicBezTo>
                  <a:pt x="167" y="439"/>
                  <a:pt x="167" y="0"/>
                  <a:pt x="182" y="8"/>
                </a:cubicBezTo>
                <a:cubicBezTo>
                  <a:pt x="197" y="16"/>
                  <a:pt x="174" y="485"/>
                  <a:pt x="227" y="598"/>
                </a:cubicBezTo>
                <a:cubicBezTo>
                  <a:pt x="280" y="711"/>
                  <a:pt x="454" y="673"/>
                  <a:pt x="499" y="68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36" name="Freeform 12"/>
          <p:cNvSpPr>
            <a:spLocks/>
          </p:cNvSpPr>
          <p:nvPr/>
        </p:nvSpPr>
        <p:spPr bwMode="auto">
          <a:xfrm>
            <a:off x="5972139" y="4732222"/>
            <a:ext cx="1095019" cy="1519707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37" y="552"/>
              </a:cxn>
              <a:cxn ang="0">
                <a:pos x="182" y="8"/>
              </a:cxn>
              <a:cxn ang="0">
                <a:pos x="227" y="598"/>
              </a:cxn>
              <a:cxn ang="0">
                <a:pos x="499" y="688"/>
              </a:cxn>
            </a:cxnLst>
            <a:rect l="0" t="0" r="r" b="b"/>
            <a:pathLst>
              <a:path w="499" h="711">
                <a:moveTo>
                  <a:pt x="0" y="688"/>
                </a:moveTo>
                <a:cubicBezTo>
                  <a:pt x="53" y="676"/>
                  <a:pt x="107" y="665"/>
                  <a:pt x="137" y="552"/>
                </a:cubicBezTo>
                <a:cubicBezTo>
                  <a:pt x="167" y="439"/>
                  <a:pt x="167" y="0"/>
                  <a:pt x="182" y="8"/>
                </a:cubicBezTo>
                <a:cubicBezTo>
                  <a:pt x="197" y="16"/>
                  <a:pt x="174" y="485"/>
                  <a:pt x="227" y="598"/>
                </a:cubicBezTo>
                <a:cubicBezTo>
                  <a:pt x="280" y="711"/>
                  <a:pt x="454" y="673"/>
                  <a:pt x="499" y="68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800"/>
          </a:p>
        </p:txBody>
      </p:sp>
      <p:sp>
        <p:nvSpPr>
          <p:cNvPr id="37" name="Rectangle 36"/>
          <p:cNvSpPr/>
          <p:nvPr/>
        </p:nvSpPr>
        <p:spPr>
          <a:xfrm>
            <a:off x="1629475" y="4353997"/>
            <a:ext cx="1447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Raman probe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84127" y="4350375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pump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31615" y="4347131"/>
            <a:ext cx="74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probe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81279" y="4347131"/>
            <a:ext cx="74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probe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05412" y="4347131"/>
            <a:ext cx="74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probe</a:t>
            </a:r>
          </a:p>
        </p:txBody>
      </p:sp>
      <p:sp>
        <p:nvSpPr>
          <p:cNvPr id="42" name="Left Brace 41"/>
          <p:cNvSpPr/>
          <p:nvPr/>
        </p:nvSpPr>
        <p:spPr>
          <a:xfrm rot="5400000">
            <a:off x="5180209" y="2957709"/>
            <a:ext cx="396482" cy="2578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468729" y="3648007"/>
            <a:ext cx="1821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Excited Processes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33EA96-7056-40F1-A15A-87C6951D5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Time-Resolved Raman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465BD0-EBA3-42CA-9158-4EE46FBBBEFA}"/>
              </a:ext>
            </a:extLst>
          </p:cNvPr>
          <p:cNvGrpSpPr/>
          <p:nvPr/>
        </p:nvGrpSpPr>
        <p:grpSpPr>
          <a:xfrm>
            <a:off x="645812" y="1085337"/>
            <a:ext cx="3756802" cy="2430005"/>
            <a:chOff x="107015" y="629796"/>
            <a:chExt cx="3756802" cy="2430005"/>
          </a:xfrm>
        </p:grpSpPr>
        <p:sp>
          <p:nvSpPr>
            <p:cNvPr id="7" name="Cube 6"/>
            <p:cNvSpPr/>
            <p:nvPr/>
          </p:nvSpPr>
          <p:spPr>
            <a:xfrm>
              <a:off x="2892740" y="2013876"/>
              <a:ext cx="603660" cy="685092"/>
            </a:xfrm>
            <a:prstGeom prst="cub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61617" y="2313222"/>
              <a:ext cx="459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h</a:t>
              </a:r>
              <a:r>
                <a:rPr lang="en-US" dirty="0" err="1">
                  <a:solidFill>
                    <a:srgbClr val="0000FF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0000FF"/>
                </a:solidFill>
                <a:latin typeface="Symbol" pitchFamily="18" charset="2"/>
              </a:endParaRPr>
            </a:p>
          </p:txBody>
        </p:sp>
        <p:sp>
          <p:nvSpPr>
            <p:cNvPr id="14" name="Freeform 97"/>
            <p:cNvSpPr>
              <a:spLocks noChangeAspect="1"/>
            </p:cNvSpPr>
            <p:nvPr/>
          </p:nvSpPr>
          <p:spPr bwMode="auto">
            <a:xfrm rot="11005041" flipH="1">
              <a:off x="2054294" y="2246107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0000FF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7015" y="1256240"/>
              <a:ext cx="697179" cy="579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(1)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22721" y="629796"/>
              <a:ext cx="6971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(1)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66638" y="1568528"/>
              <a:ext cx="6971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(2)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5441" y="1269309"/>
              <a:ext cx="697179" cy="579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(3)</a:t>
              </a:r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2C53CB0B-723D-4F21-87BE-0173D3C29587}"/>
                </a:ext>
              </a:extLst>
            </p:cNvPr>
            <p:cNvSpPr/>
            <p:nvPr/>
          </p:nvSpPr>
          <p:spPr>
            <a:xfrm>
              <a:off x="421108" y="2013876"/>
              <a:ext cx="552720" cy="64516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5B95DE-7523-4FB6-AE52-2051D607410E}"/>
                </a:ext>
              </a:extLst>
            </p:cNvPr>
            <p:cNvSpPr txBox="1"/>
            <p:nvPr/>
          </p:nvSpPr>
          <p:spPr>
            <a:xfrm>
              <a:off x="257955" y="1623932"/>
              <a:ext cx="940769" cy="37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218E146-6C67-4BCE-8C62-16322E03DD3D}"/>
                </a:ext>
              </a:extLst>
            </p:cNvPr>
            <p:cNvSpPr/>
            <p:nvPr/>
          </p:nvSpPr>
          <p:spPr>
            <a:xfrm rot="341964">
              <a:off x="867766" y="2252154"/>
              <a:ext cx="92531" cy="1732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6827AA-42A9-49F5-80D8-BCB07F7A6743}"/>
                </a:ext>
              </a:extLst>
            </p:cNvPr>
            <p:cNvSpPr txBox="1"/>
            <p:nvPr/>
          </p:nvSpPr>
          <p:spPr>
            <a:xfrm>
              <a:off x="1106682" y="1978222"/>
              <a:ext cx="484552" cy="347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8F8A18-9052-4AFD-A722-B08F1ABB3DFB}"/>
                </a:ext>
              </a:extLst>
            </p:cNvPr>
            <p:cNvSpPr txBox="1"/>
            <p:nvPr/>
          </p:nvSpPr>
          <p:spPr>
            <a:xfrm>
              <a:off x="1305045" y="2610756"/>
              <a:ext cx="1104504" cy="37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6230B5E-BCA7-44E7-B0D0-65E25048A623}"/>
                </a:ext>
              </a:extLst>
            </p:cNvPr>
            <p:cNvSpPr txBox="1"/>
            <p:nvPr/>
          </p:nvSpPr>
          <p:spPr>
            <a:xfrm>
              <a:off x="1894190" y="655554"/>
              <a:ext cx="1277990" cy="37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8486051E-0EE0-474B-B070-E032D2686682}"/>
                </a:ext>
              </a:extLst>
            </p:cNvPr>
            <p:cNvSpPr/>
            <p:nvPr/>
          </p:nvSpPr>
          <p:spPr>
            <a:xfrm>
              <a:off x="2232727" y="968491"/>
              <a:ext cx="552720" cy="64516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97">
              <a:extLst>
                <a:ext uri="{FF2B5EF4-FFF2-40B4-BE49-F238E27FC236}">
                  <a16:creationId xmlns:a16="http://schemas.microsoft.com/office/drawing/2014/main" id="{647B9898-9401-41BC-8EBE-A6E3F9EF658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935009" y="2279636"/>
              <a:ext cx="746926" cy="144681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4" name="Freeform 97">
              <a:extLst>
                <a:ext uri="{FF2B5EF4-FFF2-40B4-BE49-F238E27FC236}">
                  <a16:creationId xmlns:a16="http://schemas.microsoft.com/office/drawing/2014/main" id="{661CF2AB-08AD-4C0F-9A09-2C4AE194BEDA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1834762" y="1736861"/>
              <a:ext cx="746926" cy="144681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F85F0BC4-E79C-46E0-8A3D-916FFA0010E8}"/>
                </a:ext>
              </a:extLst>
            </p:cNvPr>
            <p:cNvSpPr/>
            <p:nvPr/>
          </p:nvSpPr>
          <p:spPr>
            <a:xfrm>
              <a:off x="1758849" y="1966834"/>
              <a:ext cx="249523" cy="64516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BF1ED34-CED4-41A7-9989-AF9E057D62FB}"/>
                </a:ext>
              </a:extLst>
            </p:cNvPr>
            <p:cNvSpPr/>
            <p:nvPr/>
          </p:nvSpPr>
          <p:spPr>
            <a:xfrm>
              <a:off x="2354987" y="1269309"/>
              <a:ext cx="178198" cy="17819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99E1CD-8EBC-4A0D-9771-1FAF3D4096AA}"/>
                </a:ext>
              </a:extLst>
            </p:cNvPr>
            <p:cNvSpPr txBox="1"/>
            <p:nvPr/>
          </p:nvSpPr>
          <p:spPr>
            <a:xfrm>
              <a:off x="2219900" y="1754722"/>
              <a:ext cx="484552" cy="347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A510A41-6D1D-422A-93C0-DD95D2243D39}"/>
                </a:ext>
              </a:extLst>
            </p:cNvPr>
            <p:cNvSpPr txBox="1"/>
            <p:nvPr/>
          </p:nvSpPr>
          <p:spPr>
            <a:xfrm>
              <a:off x="2887312" y="649233"/>
              <a:ext cx="697179" cy="579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(3)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F14BC0-5D5E-44C1-AC5D-C0D247A17EF4}"/>
                </a:ext>
              </a:extLst>
            </p:cNvPr>
            <p:cNvSpPr txBox="1"/>
            <p:nvPr/>
          </p:nvSpPr>
          <p:spPr>
            <a:xfrm>
              <a:off x="2542668" y="2683009"/>
              <a:ext cx="1277990" cy="37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48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 animBg="1"/>
      <p:bldP spid="32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 animBg="1"/>
      <p:bldP spid="4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4343" y="5722791"/>
            <a:ext cx="2472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 for xS</a:t>
            </a:r>
            <a:r>
              <a:rPr lang="en-US" sz="2400" baseline="-25000" dirty="0"/>
              <a:t>0</a:t>
            </a:r>
            <a:r>
              <a:rPr lang="en-US" sz="2400" dirty="0"/>
              <a:t> molecules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Difference Spectra</a:t>
            </a:r>
          </a:p>
        </p:txBody>
      </p:sp>
      <p:grpSp>
        <p:nvGrpSpPr>
          <p:cNvPr id="2" name="Group 384"/>
          <p:cNvGrpSpPr/>
          <p:nvPr/>
        </p:nvGrpSpPr>
        <p:grpSpPr>
          <a:xfrm>
            <a:off x="2137225" y="1581395"/>
            <a:ext cx="1657598" cy="1310296"/>
            <a:chOff x="2137225" y="1581395"/>
            <a:chExt cx="1657598" cy="1310296"/>
          </a:xfrm>
        </p:grpSpPr>
        <p:sp>
          <p:nvSpPr>
            <p:cNvPr id="8" name="Rectangle 7"/>
            <p:cNvSpPr/>
            <p:nvPr/>
          </p:nvSpPr>
          <p:spPr>
            <a:xfrm>
              <a:off x="2137225" y="1581395"/>
              <a:ext cx="1657598" cy="13102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245301" y="168356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322957" y="188897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78267" y="173366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93297" y="187144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03517" y="21019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731272" y="194158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41092" y="184138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751312" y="207184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79067" y="19115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92696" y="205430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207726" y="219208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45702" y="22622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55522" y="21620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593497" y="223216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00612" y="162845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543397" y="160591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50111" y="159088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773857" y="180631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8227" y="199418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01012" y="197164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80772" y="213947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327967" y="202174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190191" y="178877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332977" y="176623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944197" y="166352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054418" y="189398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147103" y="170861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194698" y="183386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344998" y="184138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041893" y="159589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207223" y="159338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854017" y="159088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894097" y="178877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036883" y="176623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48607" y="172114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778867" y="168607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693697" y="159338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165141" y="19165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292897" y="158587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974257" y="21294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051913" y="233486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207223" y="21795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222253" y="23173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460228" y="23874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370048" y="22872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50008" y="25302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608023" y="235741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921652" y="250019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129568" y="207434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272353" y="20518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879067" y="20367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502813" y="22522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187183" y="244007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329968" y="24175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056923" y="24676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919147" y="223466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061933" y="22121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675658" y="21119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585478" y="20367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623053" y="223466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377563" y="21670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507823" y="213196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422653" y="203927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894097" y="23624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021853" y="203176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676162" y="257534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683677" y="232735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793897" y="255781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540892" y="247765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768847" y="244508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277867" y="229478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295402" y="252775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162636" y="268055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618547" y="270059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305422" y="265801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185181" y="242254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327967" y="239999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160131" y="255029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761332" y="268306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152616" y="23023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741292" y="22021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443197" y="266552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806422" y="230981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40692" y="239999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563437" y="234739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415642" y="252775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656122" y="24526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545902" y="260290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247806" y="278326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528367" y="277574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393097" y="277825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668143" y="171613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610528" y="182635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562933" y="158336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690688" y="159839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520348" y="172865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690688" y="192655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437683" y="161843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269848" y="171613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390088" y="172114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324958" y="1590880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172153" y="19666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337483" y="194909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572953" y="19290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462733" y="1833865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460228" y="193907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906622" y="264047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701212" y="279328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054418" y="259789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189688" y="257284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688183" y="267304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613033" y="278576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437683" y="277825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530368" y="268807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879067" y="278827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006823" y="273566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152113" y="277073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259828" y="269308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407623" y="266051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485278" y="251522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605518" y="258286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675658" y="24676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4123284" y="1962078"/>
            <a:ext cx="63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h</a:t>
            </a:r>
            <a:r>
              <a:rPr lang="en-US" dirty="0" err="1">
                <a:solidFill>
                  <a:srgbClr val="FFC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C000"/>
              </a:solidFill>
              <a:latin typeface="Symbol" pitchFamily="18" charset="2"/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>
            <a:off x="4099282" y="2357052"/>
            <a:ext cx="698896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4475957" y="1211279"/>
            <a:ext cx="308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excited states/100 molecules</a:t>
            </a:r>
          </a:p>
        </p:txBody>
      </p:sp>
      <p:grpSp>
        <p:nvGrpSpPr>
          <p:cNvPr id="3" name="Group 257"/>
          <p:cNvGrpSpPr/>
          <p:nvPr/>
        </p:nvGrpSpPr>
        <p:grpSpPr>
          <a:xfrm>
            <a:off x="5160437" y="1590067"/>
            <a:ext cx="1664752" cy="1310296"/>
            <a:chOff x="656864" y="3820886"/>
            <a:chExt cx="1664752" cy="1310296"/>
          </a:xfrm>
        </p:grpSpPr>
        <p:sp>
          <p:nvSpPr>
            <p:cNvPr id="259" name="Rectangle 258"/>
            <p:cNvSpPr/>
            <p:nvPr/>
          </p:nvSpPr>
          <p:spPr>
            <a:xfrm>
              <a:off x="664018" y="3820886"/>
              <a:ext cx="1657598" cy="13102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752054" y="39230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829709" y="412846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>
              <a:off x="985020" y="39731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0050" y="411093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10270" y="434139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238025" y="418107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>
              <a:off x="1147845" y="40808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258065" y="431133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>
              <a:off x="1385820" y="415101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699449" y="429379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714479" y="443157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>
              <a:off x="952455" y="450171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862274" y="440151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1100250" y="4471652"/>
              <a:ext cx="94474" cy="94474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907364" y="386794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1050150" y="38454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656864" y="38303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280610" y="404580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964980" y="423367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1107765" y="421113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987525" y="437896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834719" y="426123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696944" y="402826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839729" y="40057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1450950" y="390301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1561170" y="413347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1653855" y="394810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1701451" y="40733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88" name="Oval 287"/>
            <p:cNvSpPr/>
            <p:nvPr/>
          </p:nvSpPr>
          <p:spPr>
            <a:xfrm>
              <a:off x="1851751" y="40808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1548645" y="383538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1713976" y="383287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1360770" y="3830371"/>
              <a:ext cx="94474" cy="94474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1400850" y="402826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1543635" y="40057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155360" y="39606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1285620" y="392556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1200450" y="383287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671894" y="415602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799649" y="382536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1481010" y="436894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1558665" y="457435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1713976" y="441904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1729006" y="455682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1987021" y="462696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1876801" y="452676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1856761" y="476974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2114776" y="459690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07" name="Oval 306"/>
            <p:cNvSpPr/>
            <p:nvPr/>
          </p:nvSpPr>
          <p:spPr>
            <a:xfrm>
              <a:off x="1428405" y="473968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1636320" y="431383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1779106" y="429129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1385820" y="427626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2009566" y="449169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1693936" y="467956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1836721" y="465702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1563675" y="470712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1425900" y="447415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16" name="Oval 315"/>
            <p:cNvSpPr/>
            <p:nvPr/>
          </p:nvSpPr>
          <p:spPr>
            <a:xfrm>
              <a:off x="1568685" y="445161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2182411" y="435141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2092231" y="427626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2129806" y="447415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1904356" y="440652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21" name="Oval 320"/>
            <p:cNvSpPr/>
            <p:nvPr/>
          </p:nvSpPr>
          <p:spPr>
            <a:xfrm>
              <a:off x="2014576" y="4371452"/>
              <a:ext cx="94474" cy="94474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1929406" y="427876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1400850" y="460191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1528605" y="427125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25" name="Oval 324"/>
            <p:cNvSpPr/>
            <p:nvPr/>
          </p:nvSpPr>
          <p:spPr>
            <a:xfrm>
              <a:off x="1182915" y="481483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1190430" y="456684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1300650" y="479730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1047645" y="471714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1275600" y="468457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30" name="Oval 329"/>
            <p:cNvSpPr/>
            <p:nvPr/>
          </p:nvSpPr>
          <p:spPr>
            <a:xfrm>
              <a:off x="784619" y="453427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802154" y="476724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669389" y="492004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1125300" y="494008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812174" y="4897503"/>
              <a:ext cx="94474" cy="94474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691934" y="466203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834719" y="463948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666884" y="478978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1268085" y="492255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659369" y="454179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1248045" y="444159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949950" y="490501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1313175" y="454930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947445" y="463948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/>
            <p:cNvSpPr/>
            <p:nvPr/>
          </p:nvSpPr>
          <p:spPr>
            <a:xfrm>
              <a:off x="1070190" y="458688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922395" y="476724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46" name="Oval 345"/>
            <p:cNvSpPr/>
            <p:nvPr/>
          </p:nvSpPr>
          <p:spPr>
            <a:xfrm>
              <a:off x="1162875" y="469209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1052655" y="484239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754559" y="502275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1035120" y="501523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899849" y="501774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2174896" y="39556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2117281" y="406584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2069686" y="38228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2197441" y="383788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2027101" y="396814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2197441" y="416604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1944436" y="385792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1776601" y="395562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1896841" y="396063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1831711" y="3830371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1698946" y="420612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1844236" y="418858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2079706" y="416854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64" name="Oval 363"/>
            <p:cNvSpPr/>
            <p:nvPr/>
          </p:nvSpPr>
          <p:spPr>
            <a:xfrm>
              <a:off x="1969486" y="4073356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1966981" y="417856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66" name="Oval 365"/>
            <p:cNvSpPr/>
            <p:nvPr/>
          </p:nvSpPr>
          <p:spPr>
            <a:xfrm>
              <a:off x="1413375" y="487996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1207965" y="503277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1561170" y="483738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69" name="Oval 368"/>
            <p:cNvSpPr/>
            <p:nvPr/>
          </p:nvSpPr>
          <p:spPr>
            <a:xfrm>
              <a:off x="1696441" y="481233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2194936" y="491253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2119786" y="502525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72" name="Oval 371"/>
            <p:cNvSpPr/>
            <p:nvPr/>
          </p:nvSpPr>
          <p:spPr>
            <a:xfrm>
              <a:off x="1944436" y="501774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73" name="Oval 372"/>
            <p:cNvSpPr/>
            <p:nvPr/>
          </p:nvSpPr>
          <p:spPr>
            <a:xfrm>
              <a:off x="2037121" y="492756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1385820" y="502776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1513575" y="497515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1658865" y="501022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1766581" y="493257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1914376" y="4900008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2012071" y="4754717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2112271" y="4822353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81" name="Oval 380"/>
            <p:cNvSpPr/>
            <p:nvPr/>
          </p:nvSpPr>
          <p:spPr>
            <a:xfrm>
              <a:off x="2182411" y="4707122"/>
              <a:ext cx="94474" cy="94474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4" name="Rectangle 383"/>
          <p:cNvSpPr/>
          <p:nvPr/>
        </p:nvSpPr>
        <p:spPr>
          <a:xfrm>
            <a:off x="4639788" y="5722791"/>
            <a:ext cx="377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 for (x - y)S</a:t>
            </a:r>
            <a:r>
              <a:rPr lang="en-US" sz="2400" baseline="-25000" dirty="0"/>
              <a:t>0</a:t>
            </a:r>
            <a:r>
              <a:rPr lang="en-US" sz="2400" dirty="0"/>
              <a:t> +  yS</a:t>
            </a:r>
            <a:r>
              <a:rPr lang="en-US" sz="2400" baseline="-25000" dirty="0"/>
              <a:t>1</a:t>
            </a:r>
            <a:r>
              <a:rPr lang="en-US" sz="2400" dirty="0"/>
              <a:t> molecules</a:t>
            </a:r>
          </a:p>
        </p:txBody>
      </p:sp>
      <p:grpSp>
        <p:nvGrpSpPr>
          <p:cNvPr id="4" name="Group 65"/>
          <p:cNvGrpSpPr/>
          <p:nvPr/>
        </p:nvGrpSpPr>
        <p:grpSpPr>
          <a:xfrm>
            <a:off x="341466" y="1281113"/>
            <a:ext cx="1033764" cy="1852486"/>
            <a:chOff x="1217305" y="3409582"/>
            <a:chExt cx="1209933" cy="2168166"/>
          </a:xfrm>
        </p:grpSpPr>
        <p:sp>
          <p:nvSpPr>
            <p:cNvPr id="391" name="Line 6"/>
            <p:cNvSpPr>
              <a:spLocks noChangeShapeType="1"/>
            </p:cNvSpPr>
            <p:nvPr/>
          </p:nvSpPr>
          <p:spPr bwMode="auto">
            <a:xfrm>
              <a:off x="1928256" y="5355803"/>
              <a:ext cx="4859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92" name="Line 7"/>
            <p:cNvSpPr>
              <a:spLocks noChangeShapeType="1"/>
            </p:cNvSpPr>
            <p:nvPr/>
          </p:nvSpPr>
          <p:spPr bwMode="auto">
            <a:xfrm>
              <a:off x="1852058" y="3593909"/>
              <a:ext cx="5751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93" name="Text Box 10"/>
            <p:cNvSpPr txBox="1">
              <a:spLocks noChangeArrowheads="1"/>
            </p:cNvSpPr>
            <p:nvPr/>
          </p:nvSpPr>
          <p:spPr bwMode="auto">
            <a:xfrm>
              <a:off x="1646290" y="5181501"/>
              <a:ext cx="407504" cy="396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0" dirty="0"/>
                <a:t>S</a:t>
              </a:r>
              <a:r>
                <a:rPr lang="en-US" sz="1600" i="0" baseline="-25000" dirty="0"/>
                <a:t>0</a:t>
              </a:r>
            </a:p>
          </p:txBody>
        </p:sp>
        <p:sp>
          <p:nvSpPr>
            <p:cNvPr id="394" name="Text Box 11"/>
            <p:cNvSpPr txBox="1">
              <a:spLocks noChangeArrowheads="1"/>
            </p:cNvSpPr>
            <p:nvPr/>
          </p:nvSpPr>
          <p:spPr bwMode="auto">
            <a:xfrm>
              <a:off x="1582436" y="3409582"/>
              <a:ext cx="407504" cy="396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0" dirty="0"/>
                <a:t>S</a:t>
              </a:r>
              <a:r>
                <a:rPr lang="en-US" sz="1600" i="0" baseline="-25000" dirty="0"/>
                <a:t>1</a:t>
              </a:r>
            </a:p>
          </p:txBody>
        </p:sp>
        <p:cxnSp>
          <p:nvCxnSpPr>
            <p:cNvPr id="395" name="Straight Arrow Connector 394"/>
            <p:cNvCxnSpPr/>
            <p:nvPr/>
          </p:nvCxnSpPr>
          <p:spPr>
            <a:xfrm flipV="1">
              <a:off x="2158966" y="3602192"/>
              <a:ext cx="0" cy="172870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Line 4"/>
            <p:cNvSpPr>
              <a:spLocks noChangeShapeType="1"/>
            </p:cNvSpPr>
            <p:nvPr/>
          </p:nvSpPr>
          <p:spPr bwMode="auto">
            <a:xfrm flipV="1">
              <a:off x="1528977" y="3546775"/>
              <a:ext cx="0" cy="19513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1217305" y="4351690"/>
              <a:ext cx="347468" cy="4322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382" name="Oval 381"/>
          <p:cNvSpPr/>
          <p:nvPr/>
        </p:nvSpPr>
        <p:spPr>
          <a:xfrm>
            <a:off x="1444107" y="2814725"/>
            <a:ext cx="235467" cy="235467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1438148" y="1327832"/>
            <a:ext cx="235467" cy="235467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86300-EB58-47BC-8945-A602B941F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746" y="3812875"/>
            <a:ext cx="3256751" cy="1908158"/>
          </a:xfrm>
          <a:prstGeom prst="rect">
            <a:avLst/>
          </a:prstGeom>
        </p:spPr>
      </p:pic>
      <p:pic>
        <p:nvPicPr>
          <p:cNvPr id="385" name="Picture 384">
            <a:extLst>
              <a:ext uri="{FF2B5EF4-FFF2-40B4-BE49-F238E27FC236}">
                <a16:creationId xmlns:a16="http://schemas.microsoft.com/office/drawing/2014/main" id="{7CAF7F24-F9D7-4B5B-987D-8BF91E4E3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77" y="3740145"/>
            <a:ext cx="3256751" cy="19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E3AE9D2-9E2C-4D01-BA44-5C9846C41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96" y="3274511"/>
            <a:ext cx="2311715" cy="1354453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Difference Spectra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2633" y="754738"/>
            <a:ext cx="370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I(t)  -  I(0)  =  </a:t>
            </a:r>
            <a:r>
              <a:rPr lang="en-US" sz="3200" dirty="0">
                <a:latin typeface="Symbol" pitchFamily="18" charset="2"/>
              </a:rPr>
              <a:t>D</a:t>
            </a:r>
            <a:r>
              <a:rPr lang="en-US" sz="3200" dirty="0"/>
              <a:t>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15342" y="3227316"/>
            <a:ext cx="4789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64814" y="3436138"/>
            <a:ext cx="4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63881" y="2403203"/>
            <a:ext cx="157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dirty="0"/>
              <a:t>I at time 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25719" y="2403202"/>
            <a:ext cx="61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I(t)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62417" y="2425311"/>
            <a:ext cx="603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I(0)</a:t>
            </a:r>
            <a:endParaRPr lang="en-US" sz="2400" baseline="-25000" dirty="0"/>
          </a:p>
        </p:txBody>
      </p:sp>
      <p:sp>
        <p:nvSpPr>
          <p:cNvPr id="31" name="Rectangle 30"/>
          <p:cNvSpPr/>
          <p:nvPr/>
        </p:nvSpPr>
        <p:spPr>
          <a:xfrm>
            <a:off x="3862417" y="4853941"/>
            <a:ext cx="7568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I for </a:t>
            </a:r>
          </a:p>
          <a:p>
            <a:pPr algn="ctr"/>
            <a:r>
              <a:rPr lang="en-US" sz="2400" dirty="0"/>
              <a:t>xS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173314" y="4853941"/>
            <a:ext cx="19351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I for </a:t>
            </a:r>
          </a:p>
          <a:p>
            <a:pPr algn="ctr"/>
            <a:r>
              <a:rPr lang="en-US" sz="2400" dirty="0"/>
              <a:t>(x - y)S</a:t>
            </a:r>
            <a:r>
              <a:rPr lang="en-US" sz="2400" baseline="-25000" dirty="0"/>
              <a:t>0</a:t>
            </a:r>
            <a:r>
              <a:rPr lang="en-US" sz="2400" dirty="0"/>
              <a:t> +  yS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6740279" y="5038606"/>
            <a:ext cx="1478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- yS</a:t>
            </a:r>
            <a:r>
              <a:rPr lang="en-US" sz="2400" baseline="-25000" dirty="0"/>
              <a:t>0</a:t>
            </a:r>
            <a:r>
              <a:rPr lang="en-US" sz="2400" dirty="0"/>
              <a:t> +  yS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319832" y="1389330"/>
            <a:ext cx="4376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I(0)  =  intensity without laser pulse</a:t>
            </a:r>
          </a:p>
          <a:p>
            <a:r>
              <a:rPr lang="en-US" sz="2000" dirty="0"/>
              <a:t>I(t)  = intensity at time t after laser pulse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0C487E-6D57-4A08-9FD2-4818B5D88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99" y="3274511"/>
            <a:ext cx="2311715" cy="13544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DE1A2-AF69-43EE-AE38-73420F6BA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942" y="3034947"/>
            <a:ext cx="3111258" cy="18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3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33435-DDD9-4C66-9DB2-EB53F017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3EBFD-24C8-4476-BE30-7BB7F5F38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202" y="719107"/>
            <a:ext cx="5981595" cy="4628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C25936-8454-4A48-8E02-5EB1C438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Time-Resolved Raman (10</a:t>
            </a:r>
            <a:r>
              <a:rPr lang="en-US" sz="3200" b="1" u="sng" baseline="30000" dirty="0">
                <a:solidFill>
                  <a:schemeClr val="tx2"/>
                </a:solidFill>
              </a:rPr>
              <a:t>-9</a:t>
            </a:r>
            <a:r>
              <a:rPr lang="en-US" sz="3200" b="1" u="sng" dirty="0">
                <a:solidFill>
                  <a:schemeClr val="tx2"/>
                </a:solidFill>
              </a:rPr>
              <a:t> 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5CFC2-7694-4D42-821E-0EC5774E6C52}"/>
              </a:ext>
            </a:extLst>
          </p:cNvPr>
          <p:cNvSpPr/>
          <p:nvPr/>
        </p:nvSpPr>
        <p:spPr>
          <a:xfrm>
            <a:off x="498495" y="5478411"/>
            <a:ext cx="85452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OPO: Optical Parametric Oscillator, RS: Raman Shifter, DG: Delay Generator, PB: </a:t>
            </a:r>
            <a:r>
              <a:rPr lang="en-US" sz="1400" dirty="0" err="1"/>
              <a:t>Pellin-Broca</a:t>
            </a:r>
            <a:r>
              <a:rPr lang="en-US" sz="1400" dirty="0"/>
              <a:t> Prism, DM: Dichroic Mirror, PD: Photodiode, L1: Focusing Lens, L2: Collection Optics, NF: Notch Filter (required for single monochromator), MONO: Double Monochromator (single and triple monochromator can also be used), CCD: Charge Coupled Device, ICCD: Intensified CCD, EMCCD: Electron Multiplying CCD, PDA: Photodiode Array, OSC: Oscilloscope, CP: Circulating Pump, and PC: Personal Computer</a:t>
            </a:r>
          </a:p>
        </p:txBody>
      </p:sp>
    </p:spTree>
    <p:extLst>
      <p:ext uri="{BB962C8B-B14F-4D97-AF65-F5344CB8AC3E}">
        <p14:creationId xmlns:p14="http://schemas.microsoft.com/office/powerpoint/2010/main" val="164822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650D8-D136-48B0-B7AE-01F48C6E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2FAEA5-2BDB-4C4F-8703-834C81D19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Time-Resolved Raman (10</a:t>
            </a:r>
            <a:r>
              <a:rPr lang="en-US" sz="3200" b="1" u="sng" baseline="30000" dirty="0">
                <a:solidFill>
                  <a:schemeClr val="tx2"/>
                </a:solidFill>
              </a:rPr>
              <a:t>-12</a:t>
            </a:r>
            <a:r>
              <a:rPr lang="en-US" sz="3200" b="1" u="sng" dirty="0">
                <a:solidFill>
                  <a:schemeClr val="tx2"/>
                </a:solidFill>
              </a:rPr>
              <a:t> 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8C9CC-949A-428C-BC19-E4B970E92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805400"/>
            <a:ext cx="7462684" cy="5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3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57260-0A05-4CE4-91DC-E3783025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DC67D-5B37-41BF-A38F-3F72ABB4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827" y="3429000"/>
            <a:ext cx="3125995" cy="30907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299DBB-5D27-4EF9-93D7-9BCF19609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Geometric scattering (reflection): R&gt;&gt;</a:t>
            </a:r>
            <a:r>
              <a:rPr lang="en-US" sz="3200" b="1" u="sng" dirty="0">
                <a:solidFill>
                  <a:schemeClr val="tx2"/>
                </a:solidFill>
                <a:latin typeface="Symbol" panose="05050102010706020507" pitchFamily="18" charset="2"/>
              </a:rPr>
              <a:t>l</a:t>
            </a:r>
            <a:r>
              <a:rPr lang="en-US" sz="3200" b="1" u="sng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9218" name="Picture 2" descr="Image result for mirror scatter">
            <a:extLst>
              <a:ext uri="{FF2B5EF4-FFF2-40B4-BE49-F238E27FC236}">
                <a16:creationId xmlns:a16="http://schemas.microsoft.com/office/drawing/2014/main" id="{5B4EE3D0-20A6-4435-89E0-24756F71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23" y="769104"/>
            <a:ext cx="2329804" cy="232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ites.middlebury.edu/durst/files/2014/07/photothermalbeampath.jpg">
            <a:extLst>
              <a:ext uri="{FF2B5EF4-FFF2-40B4-BE49-F238E27FC236}">
                <a16:creationId xmlns:a16="http://schemas.microsoft.com/office/drawing/2014/main" id="{099ED8B0-3128-4BB6-8213-04249829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86" y="962182"/>
            <a:ext cx="2591531" cy="19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light through woods">
            <a:extLst>
              <a:ext uri="{FF2B5EF4-FFF2-40B4-BE49-F238E27FC236}">
                <a16:creationId xmlns:a16="http://schemas.microsoft.com/office/drawing/2014/main" id="{80522C66-91D2-49A2-934B-BFEE26BC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" y="962182"/>
            <a:ext cx="2937658" cy="19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F70E1-EE3C-47F4-BEF0-3C3566F83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" y="3668001"/>
            <a:ext cx="3418879" cy="2688349"/>
          </a:xfrm>
          <a:prstGeom prst="rect">
            <a:avLst/>
          </a:prstGeom>
        </p:spPr>
      </p:pic>
      <p:pic>
        <p:nvPicPr>
          <p:cNvPr id="9228" name="Picture 12" descr="Image result for double rainbow">
            <a:extLst>
              <a:ext uri="{FF2B5EF4-FFF2-40B4-BE49-F238E27FC236}">
                <a16:creationId xmlns:a16="http://schemas.microsoft.com/office/drawing/2014/main" id="{F483F332-6005-46B5-8D17-5C669B82E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7602" y="4019423"/>
            <a:ext cx="2015225" cy="23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ime-resolved resonance Raman Stokes difference spectra of aqueous OClO. Data were obtained using 390 and 260-nm pump and probe fields, respectively. The temporal delay between the pump and the probe at which a given spectrum was obtained is indicated. The probe-only spectrum is presented at the bottom of the figure. The transition marked with an asterisk in the probe-only spectrum is the fundamental of the water bend.Â ">
            <a:extLst>
              <a:ext uri="{FF2B5EF4-FFF2-40B4-BE49-F238E27FC236}">
                <a16:creationId xmlns:a16="http://schemas.microsoft.com/office/drawing/2014/main" id="{AFDE65FB-7801-497F-85AC-D32DFBE8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63" y="757077"/>
            <a:ext cx="3310673" cy="59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E2515-159D-4C46-96DF-D921661F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C6270-DD8C-4E57-9522-58FC5D0B8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Time-Resolved Raman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79EE3-051A-46B1-9EA3-C7EBE23B8A5F}"/>
              </a:ext>
            </a:extLst>
          </p:cNvPr>
          <p:cNvSpPr/>
          <p:nvPr/>
        </p:nvSpPr>
        <p:spPr>
          <a:xfrm>
            <a:off x="887052" y="3685085"/>
            <a:ext cx="3244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000000"/>
                </a:solidFill>
                <a:latin typeface="Montserrat"/>
              </a:rPr>
              <a:t>J. Chem. Phys.</a:t>
            </a:r>
            <a:r>
              <a:rPr lang="de-DE" dirty="0">
                <a:solidFill>
                  <a:srgbClr val="000000"/>
                </a:solidFill>
                <a:latin typeface="Montserrat"/>
              </a:rPr>
              <a:t> </a:t>
            </a:r>
            <a:r>
              <a:rPr lang="de-DE" b="1" dirty="0">
                <a:solidFill>
                  <a:srgbClr val="000000"/>
                </a:solidFill>
                <a:latin typeface="Montserrat"/>
              </a:rPr>
              <a:t>2001</a:t>
            </a:r>
            <a:r>
              <a:rPr lang="de-DE" dirty="0">
                <a:solidFill>
                  <a:srgbClr val="000000"/>
                </a:solidFill>
                <a:latin typeface="Montserrat"/>
              </a:rPr>
              <a:t>, 115, 11228.</a:t>
            </a:r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4F7C795-B423-4385-A089-14B99D47CE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466001"/>
              </p:ext>
            </p:extLst>
          </p:nvPr>
        </p:nvGraphicFramePr>
        <p:xfrm>
          <a:off x="269813" y="2712888"/>
          <a:ext cx="4478828" cy="71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CS ChemDraw Drawing" r:id="rId4" imgW="3982230" imgH="636697" progId="ChemDraw.Document.6.0">
                  <p:embed/>
                </p:oleObj>
              </mc:Choice>
              <mc:Fallback>
                <p:oleObj name="CS ChemDraw Drawing" r:id="rId4" imgW="3982230" imgH="63669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813" y="2712888"/>
                        <a:ext cx="4478828" cy="71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7320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481224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751828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641809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96" y="3090703"/>
            <a:ext cx="2221382" cy="129987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F45ADA5-20A5-442E-922A-9A6A8C64ECCC}"/>
              </a:ext>
            </a:extLst>
          </p:cNvPr>
          <p:cNvSpPr txBox="1">
            <a:spLocks/>
          </p:cNvSpPr>
          <p:nvPr/>
        </p:nvSpPr>
        <p:spPr>
          <a:xfrm>
            <a:off x="726090" y="3830054"/>
            <a:ext cx="3678996" cy="2854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Measurements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Microscope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Polarized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Confocal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SERS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Time Resolved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Portable</a:t>
            </a:r>
          </a:p>
        </p:txBody>
      </p:sp>
      <p:pic>
        <p:nvPicPr>
          <p:cNvPr id="38" name="Picture 2" descr="Image result for checkmark">
            <a:extLst>
              <a:ext uri="{FF2B5EF4-FFF2-40B4-BE49-F238E27FC236}">
                <a16:creationId xmlns:a16="http://schemas.microsoft.com/office/drawing/2014/main" id="{DF665FB9-9EC8-480A-A349-2B47BB18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5" y="4244601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checkmark">
            <a:extLst>
              <a:ext uri="{FF2B5EF4-FFF2-40B4-BE49-F238E27FC236}">
                <a16:creationId xmlns:a16="http://schemas.microsoft.com/office/drawing/2014/main" id="{64CFFF4C-B3A4-4AD8-B140-518DFBD5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99" y="4711586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checkmark">
            <a:extLst>
              <a:ext uri="{FF2B5EF4-FFF2-40B4-BE49-F238E27FC236}">
                <a16:creationId xmlns:a16="http://schemas.microsoft.com/office/drawing/2014/main" id="{2E39E000-E297-467E-AEC2-4C89F057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4" y="5161008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checkmark">
            <a:extLst>
              <a:ext uri="{FF2B5EF4-FFF2-40B4-BE49-F238E27FC236}">
                <a16:creationId xmlns:a16="http://schemas.microsoft.com/office/drawing/2014/main" id="{AE5A22AB-A5D7-49E6-9769-74A84AAD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3" y="5575555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checkmark">
            <a:extLst>
              <a:ext uri="{FF2B5EF4-FFF2-40B4-BE49-F238E27FC236}">
                <a16:creationId xmlns:a16="http://schemas.microsoft.com/office/drawing/2014/main" id="{D0937A4D-ED76-4927-892B-C94A7D39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29" y="6014852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02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DEC1A7-3930-45BE-932E-E40B477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9218" name="Picture 2" descr="Image result for portable raman spectrometer">
            <a:extLst>
              <a:ext uri="{FF2B5EF4-FFF2-40B4-BE49-F238E27FC236}">
                <a16:creationId xmlns:a16="http://schemas.microsoft.com/office/drawing/2014/main" id="{7D95CB9E-6135-40E3-BA86-CA03B527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684" y="1165886"/>
            <a:ext cx="35718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F02E57F-1146-4D64-833C-706417065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Portable Raman Spectrometer</a:t>
            </a:r>
          </a:p>
        </p:txBody>
      </p:sp>
      <p:pic>
        <p:nvPicPr>
          <p:cNvPr id="9222" name="Picture 6" descr="Image result for PHARMAâ¢ID">
            <a:extLst>
              <a:ext uri="{FF2B5EF4-FFF2-40B4-BE49-F238E27FC236}">
                <a16:creationId xmlns:a16="http://schemas.microsoft.com/office/drawing/2014/main" id="{1FA7BB5E-65A2-47B3-B757-43E414B5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62" y="4187102"/>
            <a:ext cx="3054028" cy="18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portable raman spectrometer">
            <a:extLst>
              <a:ext uri="{FF2B5EF4-FFF2-40B4-BE49-F238E27FC236}">
                <a16:creationId xmlns:a16="http://schemas.microsoft.com/office/drawing/2014/main" id="{28269D14-E993-4769-B0FD-698608CA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54" y="3728111"/>
            <a:ext cx="4336496" cy="26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portable raman spectrometer diagram">
            <a:extLst>
              <a:ext uri="{FF2B5EF4-FFF2-40B4-BE49-F238E27FC236}">
                <a16:creationId xmlns:a16="http://schemas.microsoft.com/office/drawing/2014/main" id="{503BEE67-2D58-4CFC-A4DF-9B38F937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3" y="1328456"/>
            <a:ext cx="4596146" cy="17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2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951133" y="1481224"/>
            <a:ext cx="4303867" cy="1967286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25" y="2751828"/>
            <a:ext cx="4902200" cy="3055706"/>
          </a:xfrm>
          <a:prstGeom prst="rect">
            <a:avLst/>
          </a:prstGeom>
          <a:noFill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83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CA20-1820-4BCE-92C7-D68DBF55D6FF}"/>
              </a:ext>
            </a:extLst>
          </p:cNvPr>
          <p:cNvGrpSpPr/>
          <p:nvPr/>
        </p:nvGrpSpPr>
        <p:grpSpPr>
          <a:xfrm>
            <a:off x="602226" y="641809"/>
            <a:ext cx="3969774" cy="3180010"/>
            <a:chOff x="1099522" y="963819"/>
            <a:chExt cx="3182805" cy="254960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D99BF7FA-C6FC-426A-A505-8FB9B62C0B87}"/>
                </a:ext>
              </a:extLst>
            </p:cNvPr>
            <p:cNvSpPr/>
            <p:nvPr/>
          </p:nvSpPr>
          <p:spPr>
            <a:xfrm>
              <a:off x="1277711" y="2450016"/>
              <a:ext cx="603660" cy="704626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0D24D7-BCBE-4E0E-B2F1-BA6143E1AA90}"/>
                </a:ext>
              </a:extLst>
            </p:cNvPr>
            <p:cNvSpPr txBox="1"/>
            <p:nvPr/>
          </p:nvSpPr>
          <p:spPr>
            <a:xfrm>
              <a:off x="1099522" y="2024133"/>
              <a:ext cx="10274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C7D56A-E383-4AB7-BED8-6B08F2D4ACAF}"/>
                </a:ext>
              </a:extLst>
            </p:cNvPr>
            <p:cNvSpPr/>
            <p:nvPr/>
          </p:nvSpPr>
          <p:spPr>
            <a:xfrm rot="341964">
              <a:off x="1765534" y="2710254"/>
              <a:ext cx="101059" cy="1891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0F25E6-D45D-4E58-9965-D6A371EBCD15}"/>
                </a:ext>
              </a:extLst>
            </p:cNvPr>
            <p:cNvSpPr txBox="1"/>
            <p:nvPr/>
          </p:nvSpPr>
          <p:spPr>
            <a:xfrm>
              <a:off x="2026469" y="2411076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868D3-F21F-4347-ADEE-232080D9A58C}"/>
                </a:ext>
              </a:extLst>
            </p:cNvPr>
            <p:cNvSpPr txBox="1"/>
            <p:nvPr/>
          </p:nvSpPr>
          <p:spPr>
            <a:xfrm>
              <a:off x="2243114" y="3101905"/>
              <a:ext cx="1206297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2BAA2C-D450-464D-B3FC-1E89EEA75AE4}"/>
                </a:ext>
              </a:extLst>
            </p:cNvPr>
            <p:cNvSpPr txBox="1"/>
            <p:nvPr/>
          </p:nvSpPr>
          <p:spPr>
            <a:xfrm>
              <a:off x="2886555" y="963819"/>
              <a:ext cx="1395772" cy="4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E981404-C400-40B6-8127-B3F75DA0C98A}"/>
                </a:ext>
              </a:extLst>
            </p:cNvPr>
            <p:cNvSpPr/>
            <p:nvPr/>
          </p:nvSpPr>
          <p:spPr>
            <a:xfrm>
              <a:off x="3256292" y="1308286"/>
              <a:ext cx="603660" cy="704626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FFE6D1DA-0EBD-4A7E-876E-429F8A8AE57C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838975" y="2740269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07EBE7E8-7844-4655-9E04-25F9EEE0F228}"/>
                </a:ext>
              </a:extLst>
            </p:cNvPr>
            <p:cNvSpPr>
              <a:spLocks noChangeAspect="1"/>
            </p:cNvSpPr>
            <p:nvPr/>
          </p:nvSpPr>
          <p:spPr bwMode="auto">
            <a:xfrm rot="18616887" flipH="1">
              <a:off x="2821650" y="214747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064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5C22AC1-3261-42C8-A076-4739B8038C73}"/>
                </a:ext>
              </a:extLst>
            </p:cNvPr>
            <p:cNvSpPr/>
            <p:nvPr/>
          </p:nvSpPr>
          <p:spPr>
            <a:xfrm>
              <a:off x="2738741" y="2398638"/>
              <a:ext cx="272520" cy="704626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10DD0F-014F-4AF6-8979-6C0E0FDFE6ED}"/>
                </a:ext>
              </a:extLst>
            </p:cNvPr>
            <p:cNvSpPr/>
            <p:nvPr/>
          </p:nvSpPr>
          <p:spPr>
            <a:xfrm>
              <a:off x="3389820" y="1636828"/>
              <a:ext cx="194621" cy="1946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6EE5B4-2AB8-4296-BA7C-F1188DD0E841}"/>
                </a:ext>
              </a:extLst>
            </p:cNvPr>
            <p:cNvSpPr txBox="1"/>
            <p:nvPr/>
          </p:nvSpPr>
          <p:spPr>
            <a:xfrm>
              <a:off x="3242283" y="2166977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06400"/>
                  </a:solidFill>
                </a:rPr>
                <a:t>h</a:t>
              </a:r>
              <a:r>
                <a:rPr lang="en-US" dirty="0" err="1">
                  <a:solidFill>
                    <a:srgbClr val="F064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06400"/>
                </a:solidFill>
                <a:latin typeface="Symbol" pitchFamily="18" charset="2"/>
              </a:endParaRPr>
            </a:p>
          </p:txBody>
        </p:sp>
        <p:sp>
          <p:nvSpPr>
            <p:cNvPr id="35" name="Freeform 97">
              <a:extLst>
                <a:ext uri="{FF2B5EF4-FFF2-40B4-BE49-F238E27FC236}">
                  <a16:creationId xmlns:a16="http://schemas.microsoft.com/office/drawing/2014/main" id="{00814C3A-E564-4016-B24B-55D2849DD669}"/>
                </a:ext>
              </a:extLst>
            </p:cNvPr>
            <p:cNvSpPr>
              <a:spLocks noChangeAspect="1"/>
            </p:cNvSpPr>
            <p:nvPr/>
          </p:nvSpPr>
          <p:spPr bwMode="auto">
            <a:xfrm rot="14074379" flipH="1">
              <a:off x="2067699" y="2061060"/>
              <a:ext cx="815764" cy="158015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765212-6424-4752-BC66-F19288EB1D33}"/>
                </a:ext>
              </a:extLst>
            </p:cNvPr>
            <p:cNvSpPr txBox="1"/>
            <p:nvPr/>
          </p:nvSpPr>
          <p:spPr>
            <a:xfrm>
              <a:off x="2398513" y="1755399"/>
              <a:ext cx="529209" cy="37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AE22C1-9A41-44BB-9429-CE28E7CF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96" y="3090703"/>
            <a:ext cx="2221382" cy="129987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F45ADA5-20A5-442E-922A-9A6A8C64ECCC}"/>
              </a:ext>
            </a:extLst>
          </p:cNvPr>
          <p:cNvSpPr txBox="1">
            <a:spLocks/>
          </p:cNvSpPr>
          <p:nvPr/>
        </p:nvSpPr>
        <p:spPr>
          <a:xfrm>
            <a:off x="726090" y="3830054"/>
            <a:ext cx="3678996" cy="28546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Measurements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Microscope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Polarized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Confocal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SERS</a:t>
            </a:r>
          </a:p>
          <a:p>
            <a:pPr marL="511175" lvl="1" indent="-285750">
              <a:spcBef>
                <a:spcPct val="20000"/>
              </a:spcBef>
              <a:spcAft>
                <a:spcPts val="50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Time Resolved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Portable</a:t>
            </a:r>
          </a:p>
        </p:txBody>
      </p:sp>
      <p:pic>
        <p:nvPicPr>
          <p:cNvPr id="38" name="Picture 2" descr="Image result for checkmark">
            <a:extLst>
              <a:ext uri="{FF2B5EF4-FFF2-40B4-BE49-F238E27FC236}">
                <a16:creationId xmlns:a16="http://schemas.microsoft.com/office/drawing/2014/main" id="{DF665FB9-9EC8-480A-A349-2B47BB18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5" y="4244601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checkmark">
            <a:extLst>
              <a:ext uri="{FF2B5EF4-FFF2-40B4-BE49-F238E27FC236}">
                <a16:creationId xmlns:a16="http://schemas.microsoft.com/office/drawing/2014/main" id="{64CFFF4C-B3A4-4AD8-B140-518DFBD5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99" y="4711586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checkmark">
            <a:extLst>
              <a:ext uri="{FF2B5EF4-FFF2-40B4-BE49-F238E27FC236}">
                <a16:creationId xmlns:a16="http://schemas.microsoft.com/office/drawing/2014/main" id="{2E39E000-E297-467E-AEC2-4C89F057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4" y="5161008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checkmark">
            <a:extLst>
              <a:ext uri="{FF2B5EF4-FFF2-40B4-BE49-F238E27FC236}">
                <a16:creationId xmlns:a16="http://schemas.microsoft.com/office/drawing/2014/main" id="{AE5A22AB-A5D7-49E6-9769-74A84AAD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3" y="5575555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checkmark">
            <a:extLst>
              <a:ext uri="{FF2B5EF4-FFF2-40B4-BE49-F238E27FC236}">
                <a16:creationId xmlns:a16="http://schemas.microsoft.com/office/drawing/2014/main" id="{D0937A4D-ED76-4927-892B-C94A7D39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29" y="6014852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checkmark">
            <a:extLst>
              <a:ext uri="{FF2B5EF4-FFF2-40B4-BE49-F238E27FC236}">
                <a16:creationId xmlns:a16="http://schemas.microsoft.com/office/drawing/2014/main" id="{22DEC693-22DE-41CF-9C67-0C700BF45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72" y="6457087"/>
            <a:ext cx="291369" cy="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4142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630" y="910783"/>
            <a:ext cx="9470576" cy="58106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Identification of inorganic, organic, and biological samples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Identification of components of an unknown mixture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Fingerprint spectra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Identification of crystalline phases and orientations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Measure stress on solids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Analysis of solids, liquids, and gasses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Component quantification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Forensic sciences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In measurement and analysis of Atmospheric Spectra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Applications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33816-1815-4B23-BFB1-6947E3E1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5" descr="Dia_AOGS">
            <a:extLst>
              <a:ext uri="{FF2B5EF4-FFF2-40B4-BE49-F238E27FC236}">
                <a16:creationId xmlns:a16="http://schemas.microsoft.com/office/drawing/2014/main" id="{1C2BF92B-4A81-44B7-BA74-8039A569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988732"/>
            <a:ext cx="4800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250C5C35-DA07-4F71-86C1-7F037060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942694"/>
            <a:ext cx="2311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7">
            <a:extLst>
              <a:ext uri="{FF2B5EF4-FFF2-40B4-BE49-F238E27FC236}">
                <a16:creationId xmlns:a16="http://schemas.microsoft.com/office/drawing/2014/main" id="{0FE07FDF-897C-4741-AFF6-ADFE2FB38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5651219"/>
            <a:ext cx="6442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 err="1"/>
              <a:t>Nasdala</a:t>
            </a:r>
            <a:r>
              <a:rPr lang="en-US" altLang="en-US" sz="1000" b="1" dirty="0"/>
              <a:t>, L., Harris, J.W. &amp; Hofmeister, W. (2007): Micro-spectroscopy of diamond. Asia Oceania Geosciences Society, 4th Annual Meeting, Bangkok, Thailand, August, 2007.</a:t>
            </a:r>
          </a:p>
          <a:p>
            <a:pPr eaLnBrk="1" hangingPunct="1"/>
            <a:r>
              <a:rPr lang="en-US" altLang="en-US" sz="1000" b="1" dirty="0" err="1"/>
              <a:t>Nasdala</a:t>
            </a:r>
            <a:r>
              <a:rPr lang="en-US" altLang="en-US" sz="1000" b="1" dirty="0"/>
              <a:t>, L., Raman barometry of mineral inclusions in diamond crystals. Mitt. </a:t>
            </a:r>
            <a:r>
              <a:rPr lang="en-US" altLang="en-US" sz="1000" b="1" dirty="0" err="1"/>
              <a:t>Österr</a:t>
            </a:r>
            <a:r>
              <a:rPr lang="en-US" altLang="en-US" sz="1000" b="1" dirty="0"/>
              <a:t>. Miner. </a:t>
            </a:r>
            <a:r>
              <a:rPr lang="en-US" altLang="en-US" sz="1000" b="1" dirty="0" err="1"/>
              <a:t>Ges</a:t>
            </a:r>
            <a:r>
              <a:rPr lang="en-US" altLang="en-US" sz="1000" b="1" dirty="0"/>
              <a:t>. </a:t>
            </a:r>
            <a:r>
              <a:rPr lang="en-US" altLang="en-US" sz="1000" b="1" u="sng" dirty="0"/>
              <a:t>149</a:t>
            </a:r>
            <a:r>
              <a:rPr lang="en-US" altLang="en-US" sz="1000" b="1" dirty="0"/>
              <a:t> (2004)</a:t>
            </a:r>
            <a:endParaRPr lang="en-US" altLang="en-US" sz="1000" b="1" u="sng" dirty="0"/>
          </a:p>
        </p:txBody>
      </p:sp>
      <p:pic>
        <p:nvPicPr>
          <p:cNvPr id="11271" name="Picture 8">
            <a:extLst>
              <a:ext uri="{FF2B5EF4-FFF2-40B4-BE49-F238E27FC236}">
                <a16:creationId xmlns:a16="http://schemas.microsoft.com/office/drawing/2014/main" id="{DEF10D2B-D8FF-41CA-8A8D-456E0961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4447894"/>
            <a:ext cx="73834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>
            <a:extLst>
              <a:ext uri="{FF2B5EF4-FFF2-40B4-BE49-F238E27FC236}">
                <a16:creationId xmlns:a16="http://schemas.microsoft.com/office/drawing/2014/main" id="{EDB5C38A-8AE4-44AA-BBB9-E345FBA4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143094"/>
            <a:ext cx="147002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42979-5E5F-4216-A52D-26871427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51244"/>
            <a:ext cx="2133600" cy="365125"/>
          </a:xfrm>
        </p:spPr>
        <p:txBody>
          <a:bodyPr/>
          <a:lstStyle/>
          <a:p>
            <a:fld id="{0F587871-99EE-4AE0-A7E5-99EF5E7B3BA1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835F4185-3E38-4955-9E31-7E1171968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Mechanical Strain</a:t>
            </a:r>
          </a:p>
        </p:txBody>
      </p:sp>
    </p:spTree>
    <p:extLst>
      <p:ext uri="{BB962C8B-B14F-4D97-AF65-F5344CB8AC3E}">
        <p14:creationId xmlns:p14="http://schemas.microsoft.com/office/powerpoint/2010/main" val="390675857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>
            <a:extLst>
              <a:ext uri="{FF2B5EF4-FFF2-40B4-BE49-F238E27FC236}">
                <a16:creationId xmlns:a16="http://schemas.microsoft.com/office/drawing/2014/main" id="{40A80DFD-8ECD-4A8B-9908-E96D8B38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773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Zircon (</a:t>
            </a:r>
            <a:r>
              <a:rPr lang="en-GB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ZrSiO</a:t>
            </a:r>
            <a:r>
              <a:rPr lang="en-GB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₄): </a:t>
            </a:r>
            <a:r>
              <a:rPr lang="en-GB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amorphous</a:t>
            </a:r>
            <a:r>
              <a:rPr lang="en-GB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(</a:t>
            </a:r>
            <a:r>
              <a:rPr lang="en-GB" altLang="en-US" sz="2400" dirty="0">
                <a:solidFill>
                  <a:srgbClr val="0000CC"/>
                </a:solidFill>
                <a:cs typeface="Times New Roman" panose="02020603050405020304" pitchFamily="18" charset="0"/>
              </a:rPr>
              <a:t>blue</a:t>
            </a:r>
            <a:r>
              <a:rPr lang="en-GB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) and </a:t>
            </a:r>
            <a:r>
              <a:rPr lang="en-GB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crystalline</a:t>
            </a:r>
            <a:r>
              <a:rPr lang="en-GB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(</a:t>
            </a:r>
            <a:r>
              <a:rPr lang="en-GB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red</a:t>
            </a:r>
            <a:r>
              <a:rPr lang="en-GB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E526AD0B-FD63-4EAC-9AAC-958FFBA0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217613"/>
            <a:ext cx="575945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FCA256-C243-49DB-A6CA-0E4A368F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DAB6B0-EE76-420E-BC24-F3F23303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Amorphous vs Crystalline</a:t>
            </a:r>
          </a:p>
        </p:txBody>
      </p:sp>
    </p:spTree>
    <p:extLst>
      <p:ext uri="{BB962C8B-B14F-4D97-AF65-F5344CB8AC3E}">
        <p14:creationId xmlns:p14="http://schemas.microsoft.com/office/powerpoint/2010/main" val="244988312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>
            <a:extLst>
              <a:ext uri="{FF2B5EF4-FFF2-40B4-BE49-F238E27FC236}">
                <a16:creationId xmlns:a16="http://schemas.microsoft.com/office/drawing/2014/main" id="{FB307BFA-8258-44DE-930B-E84A74E1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92313"/>
            <a:ext cx="777240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>
            <a:extLst>
              <a:ext uri="{FF2B5EF4-FFF2-40B4-BE49-F238E27FC236}">
                <a16:creationId xmlns:a16="http://schemas.microsoft.com/office/drawing/2014/main" id="{4922660F-208A-4DA6-9013-C4056CF9C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74" y="998319"/>
            <a:ext cx="78564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Anatase and Rutile TiO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–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	 identical chemical composition, different crystalline structures.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C97618B1-A5BB-4E9F-BA56-27E13CC2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2516188"/>
            <a:ext cx="638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1400">
                <a:solidFill>
                  <a:schemeClr val="accent2"/>
                </a:solidFill>
                <a:ea typeface="ＭＳ Ｐゴシック" panose="020B0600070205080204" pitchFamily="34" charset="-128"/>
              </a:rPr>
              <a:t>Rutile</a:t>
            </a:r>
            <a:endParaRPr lang="fr-FR" altLang="en-US" sz="14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4C4E0137-D389-43B8-BF0F-E8488D12D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11205" r="12802" b="7469"/>
          <a:stretch>
            <a:fillRect/>
          </a:stretch>
        </p:blipFill>
        <p:spPr bwMode="auto">
          <a:xfrm>
            <a:off x="4572000" y="2514600"/>
            <a:ext cx="1371600" cy="1619250"/>
          </a:xfrm>
          <a:prstGeom prst="rect">
            <a:avLst/>
          </a:prstGeom>
          <a:noFill/>
          <a:ln w="28575">
            <a:solidFill>
              <a:srgbClr val="0000E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2B11B0AE-DB54-48F8-8510-3F0D2228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3467" r="18459" b="3467"/>
          <a:stretch>
            <a:fillRect/>
          </a:stretch>
        </p:blipFill>
        <p:spPr bwMode="auto">
          <a:xfrm>
            <a:off x="7086600" y="3960813"/>
            <a:ext cx="1371600" cy="1514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2" name="Text Box 8">
            <a:extLst>
              <a:ext uri="{FF2B5EF4-FFF2-40B4-BE49-F238E27FC236}">
                <a16:creationId xmlns:a16="http://schemas.microsoft.com/office/drawing/2014/main" id="{4C9D3172-B9F1-495D-B937-2CB219E64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575" y="5181600"/>
            <a:ext cx="835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1400">
                <a:solidFill>
                  <a:srgbClr val="FF0000"/>
                </a:solidFill>
                <a:ea typeface="ＭＳ Ｐゴシック" panose="020B0600070205080204" pitchFamily="34" charset="-128"/>
              </a:rPr>
              <a:t>Anatase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A6D84-71A8-4CF5-B4BB-D2343BF8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DDF7992-E9D0-475F-9358-03BA6630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Polymorph Determination</a:t>
            </a:r>
          </a:p>
        </p:txBody>
      </p:sp>
    </p:spTree>
    <p:extLst>
      <p:ext uri="{BB962C8B-B14F-4D97-AF65-F5344CB8AC3E}">
        <p14:creationId xmlns:p14="http://schemas.microsoft.com/office/powerpoint/2010/main" val="1272281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67407" y="1156314"/>
            <a:ext cx="7354543" cy="4806950"/>
            <a:chOff x="490" y="864"/>
            <a:chExt cx="4262" cy="3028"/>
          </a:xfrm>
        </p:grpSpPr>
        <p:pic>
          <p:nvPicPr>
            <p:cNvPr id="21510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864"/>
              <a:ext cx="4224" cy="3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7784" name="Rectangle 8"/>
            <p:cNvSpPr>
              <a:spLocks noChangeArrowheads="1"/>
            </p:cNvSpPr>
            <p:nvPr/>
          </p:nvSpPr>
          <p:spPr bwMode="auto">
            <a:xfrm>
              <a:off x="490" y="1156"/>
              <a:ext cx="107" cy="23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1509" name="Picture 11" descr="pear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8173" y="286364"/>
            <a:ext cx="21777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51667F-A4F9-4A0B-8B50-A9CF9EB3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2093860-7364-491F-820F-5D5A6877E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41B3A-2F55-44E6-9F53-788E9FB1D260}"/>
              </a:ext>
            </a:extLst>
          </p:cNvPr>
          <p:cNvSpPr txBox="1"/>
          <p:nvPr/>
        </p:nvSpPr>
        <p:spPr>
          <a:xfrm>
            <a:off x="2129666" y="4164944"/>
            <a:ext cx="96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plastic</a:t>
            </a:r>
          </a:p>
        </p:txBody>
      </p:sp>
    </p:spTree>
    <p:extLst>
      <p:ext uri="{BB962C8B-B14F-4D97-AF65-F5344CB8AC3E}">
        <p14:creationId xmlns:p14="http://schemas.microsoft.com/office/powerpoint/2010/main" val="38970081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" y="152400"/>
            <a:ext cx="9144000" cy="8382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</a:rPr>
              <a:t>Ivory or Plastic?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C0B5DB-7703-4BC5-8ADC-36231395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46C7200-F443-4914-8F78-AC7DAE784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Composition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3F0ECA-1AE9-4DC9-A3A5-937BBBEB8395}"/>
              </a:ext>
            </a:extLst>
          </p:cNvPr>
          <p:cNvGrpSpPr/>
          <p:nvPr/>
        </p:nvGrpSpPr>
        <p:grpSpPr>
          <a:xfrm>
            <a:off x="84306" y="1233276"/>
            <a:ext cx="7053914" cy="4712558"/>
            <a:chOff x="579851" y="1062194"/>
            <a:chExt cx="8086201" cy="5402205"/>
          </a:xfrm>
        </p:grpSpPr>
        <p:pic>
          <p:nvPicPr>
            <p:cNvPr id="22532" name="Picture 10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851" y="1273274"/>
              <a:ext cx="8086201" cy="519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10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0203" y="1062194"/>
              <a:ext cx="6643593" cy="235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9831" name="Line 1031"/>
            <p:cNvSpPr>
              <a:spLocks noChangeShapeType="1"/>
            </p:cNvSpPr>
            <p:nvPr/>
          </p:nvSpPr>
          <p:spPr bwMode="auto">
            <a:xfrm>
              <a:off x="6577983" y="2566220"/>
              <a:ext cx="466991" cy="1414018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" name="Line 1031">
              <a:extLst>
                <a:ext uri="{FF2B5EF4-FFF2-40B4-BE49-F238E27FC236}">
                  <a16:creationId xmlns:a16="http://schemas.microsoft.com/office/drawing/2014/main" id="{5D75EF9E-D4D6-4C74-94B8-ED1A0A2D9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595" y="2630129"/>
              <a:ext cx="748476" cy="2266335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998AD41-B9A2-4677-9C50-5A491391065A}"/>
              </a:ext>
            </a:extLst>
          </p:cNvPr>
          <p:cNvSpPr txBox="1"/>
          <p:nvPr/>
        </p:nvSpPr>
        <p:spPr>
          <a:xfrm>
            <a:off x="6878648" y="3035290"/>
            <a:ext cx="226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1725 cm</a:t>
            </a:r>
            <a:r>
              <a:rPr lang="en-US" baseline="30000" dirty="0"/>
              <a:t>-1</a:t>
            </a:r>
            <a:r>
              <a:rPr lang="en-US" dirty="0"/>
              <a:t> = </a:t>
            </a:r>
            <a:r>
              <a:rPr lang="en-US" dirty="0" err="1"/>
              <a:t>pmma</a:t>
            </a:r>
            <a:endParaRPr lang="en-US" dirty="0"/>
          </a:p>
          <a:p>
            <a:r>
              <a:rPr lang="en-US" dirty="0"/>
              <a:t>1086 cm</a:t>
            </a:r>
            <a:r>
              <a:rPr lang="en-US" baseline="30000" dirty="0"/>
              <a:t>-1</a:t>
            </a:r>
            <a:r>
              <a:rPr lang="en-US" dirty="0"/>
              <a:t> = calcite</a:t>
            </a:r>
          </a:p>
        </p:txBody>
      </p:sp>
    </p:spTree>
    <p:extLst>
      <p:ext uri="{BB962C8B-B14F-4D97-AF65-F5344CB8AC3E}">
        <p14:creationId xmlns:p14="http://schemas.microsoft.com/office/powerpoint/2010/main" val="1928318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9">
            <a:extLst>
              <a:ext uri="{FF2B5EF4-FFF2-40B4-BE49-F238E27FC236}">
                <a16:creationId xmlns:a16="http://schemas.microsoft.com/office/drawing/2014/main" id="{3649790A-6037-40F1-8AAD-702562882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4" y="6321852"/>
            <a:ext cx="8456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/>
              <a:t>This plot considers only single scattering by spheres. </a:t>
            </a:r>
          </a:p>
        </p:txBody>
      </p:sp>
      <p:pic>
        <p:nvPicPr>
          <p:cNvPr id="24581" name="Picture 17" descr="fig12-1.pdf">
            <a:extLst>
              <a:ext uri="{FF2B5EF4-FFF2-40B4-BE49-F238E27FC236}">
                <a16:creationId xmlns:a16="http://schemas.microsoft.com/office/drawing/2014/main" id="{A73EDDEA-7C45-498D-8ADE-EC5AA2CB8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>
            <a:off x="1752600" y="649935"/>
            <a:ext cx="5638800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3A1ACD6-4550-4B58-8868-9DF1713C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Light Scattering Regime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CBA11E-DF32-4E69-A0FC-628216FA3BBD}"/>
              </a:ext>
            </a:extLst>
          </p:cNvPr>
          <p:cNvSpPr/>
          <p:nvPr/>
        </p:nvSpPr>
        <p:spPr>
          <a:xfrm rot="19613607">
            <a:off x="1786280" y="2238604"/>
            <a:ext cx="4835513" cy="1363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79884-7228-4567-A138-A3AF6A8A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4436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5" name="Text Box 3"/>
          <p:cNvSpPr txBox="1">
            <a:spLocks noChangeArrowheads="1"/>
          </p:cNvSpPr>
          <p:nvPr/>
        </p:nvSpPr>
        <p:spPr bwMode="auto">
          <a:xfrm>
            <a:off x="7" y="6276975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Arial" charset="0"/>
              </a:rPr>
              <a:t>Brown, K. L.; Clark, J. H. R., </a:t>
            </a:r>
            <a:r>
              <a:rPr lang="en-US" sz="1600" i="1" dirty="0">
                <a:latin typeface="Arial" charset="0"/>
              </a:rPr>
              <a:t>Anal. Chem. </a:t>
            </a:r>
            <a:r>
              <a:rPr lang="en-US" sz="1600" b="1" dirty="0">
                <a:latin typeface="Arial" charset="0"/>
              </a:rPr>
              <a:t>2002</a:t>
            </a:r>
            <a:r>
              <a:rPr lang="en-US" sz="1600" i="1" dirty="0">
                <a:latin typeface="Arial" charset="0"/>
              </a:rPr>
              <a:t>, 74,</a:t>
            </a:r>
            <a:r>
              <a:rPr lang="en-US" sz="1600" dirty="0">
                <a:latin typeface="Arial" charset="0"/>
              </a:rPr>
              <a:t>3658.</a:t>
            </a:r>
            <a:endParaRPr lang="en-US" sz="1600" i="1" dirty="0">
              <a:latin typeface="Arial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985" y="990660"/>
            <a:ext cx="4631533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2253" y="4029899"/>
            <a:ext cx="472126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5AD853-9269-467E-B42F-838CAEC4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9" name="Picture 6" descr="vinland_map">
            <a:extLst>
              <a:ext uri="{FF2B5EF4-FFF2-40B4-BE49-F238E27FC236}">
                <a16:creationId xmlns:a16="http://schemas.microsoft.com/office/drawing/2014/main" id="{43C77B36-512A-43B3-A779-6CAF95F9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893339" y="1141824"/>
            <a:ext cx="7937799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2E704-57A9-47D0-9BD9-BB93553718A3}"/>
              </a:ext>
            </a:extLst>
          </p:cNvPr>
          <p:cNvSpPr txBox="1"/>
          <p:nvPr/>
        </p:nvSpPr>
        <p:spPr>
          <a:xfrm>
            <a:off x="1197569" y="790514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“15</a:t>
            </a:r>
            <a:r>
              <a:rPr lang="en-US" baseline="30000" dirty="0"/>
              <a:t>th</a:t>
            </a:r>
            <a:r>
              <a:rPr lang="en-US" dirty="0"/>
              <a:t> century” map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5F5A22D-0C99-43B9-87BB-A3333ABC3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Composition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ACDBF-4E1C-4B38-99B7-7A0D6E9B5C63}"/>
              </a:ext>
            </a:extLst>
          </p:cNvPr>
          <p:cNvSpPr/>
          <p:nvPr/>
        </p:nvSpPr>
        <p:spPr>
          <a:xfrm>
            <a:off x="2726036" y="5506929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1920s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298B5BC7-8E1C-4582-A223-D0706D927B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66787"/>
            <a:ext cx="7772400" cy="538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08137-633B-4746-A803-BE79EE35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CC7BF-EE19-4BC9-8523-1D48CE00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Tissue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7027461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0F09AE42-A43F-497A-9E1A-867D6C50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871537"/>
            <a:ext cx="42894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C9310349-81FE-49C2-A729-2B5A0AAF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90650"/>
            <a:ext cx="46482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CD0B13-B2DF-4506-95E9-0DFDC489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F7A69-7B28-4324-8C43-B57C650BD1F4}"/>
              </a:ext>
            </a:extLst>
          </p:cNvPr>
          <p:cNvSpPr txBox="1"/>
          <p:nvPr/>
        </p:nvSpPr>
        <p:spPr>
          <a:xfrm>
            <a:off x="4572000" y="739956"/>
            <a:ext cx="4706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contrast to fluorescent imaging, it does not require an emissive molecule/label.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678E90-9F36-4A29-8E0D-377175AE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Tissue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9289066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CB88CCA-4F45-4619-9810-F1602FC4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Vibrational Spectroscopy</a:t>
            </a:r>
          </a:p>
        </p:txBody>
      </p:sp>
      <p:pic>
        <p:nvPicPr>
          <p:cNvPr id="5" name="Picture 2" descr="https://www.chem.fsu.edu/file/u1341/PerkinElmer%20Spect.png">
            <a:extLst>
              <a:ext uri="{FF2B5EF4-FFF2-40B4-BE49-F238E27FC236}">
                <a16:creationId xmlns:a16="http://schemas.microsoft.com/office/drawing/2014/main" id="{4502EA46-6F33-4427-96E0-ACB69481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6" y="1238231"/>
            <a:ext cx="3060327" cy="2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524018-6046-4FE4-801C-096D2E32EF4B}"/>
              </a:ext>
            </a:extLst>
          </p:cNvPr>
          <p:cNvSpPr/>
          <p:nvPr/>
        </p:nvSpPr>
        <p:spPr>
          <a:xfrm>
            <a:off x="19050" y="3575177"/>
            <a:ext cx="456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Infrared Spectroscopy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4E09-F7FC-400D-A35D-9941534ED8EF}"/>
              </a:ext>
            </a:extLst>
          </p:cNvPr>
          <p:cNvSpPr/>
          <p:nvPr/>
        </p:nvSpPr>
        <p:spPr>
          <a:xfrm>
            <a:off x="4557942" y="3586818"/>
            <a:ext cx="456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Raman Spectroscopy</a:t>
            </a:r>
            <a:endParaRPr lang="en-US" sz="2800" dirty="0"/>
          </a:p>
        </p:txBody>
      </p:sp>
      <p:pic>
        <p:nvPicPr>
          <p:cNvPr id="151558" name="Picture 6" descr="https://www.chem.fsu.edu/file/u1341/Horiba%20JY%20LabRam.png">
            <a:extLst>
              <a:ext uri="{FF2B5EF4-FFF2-40B4-BE49-F238E27FC236}">
                <a16:creationId xmlns:a16="http://schemas.microsoft.com/office/drawing/2014/main" id="{68742D4C-7D29-4F4E-A25F-441EF598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15" y="1263249"/>
            <a:ext cx="3060327" cy="2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D2036-EA5D-41E9-A5D1-52CA0206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DBD4C41-E781-4AC0-8EC0-BAB94BE4A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749" y="4406367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6C0A666-F9B4-4C96-9DCC-B745BAAEB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1053" y="4453992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9779EC-9F3B-446B-B0A8-2D8DD7694F28}"/>
              </a:ext>
            </a:extLst>
          </p:cNvPr>
          <p:cNvSpPr/>
          <p:nvPr/>
        </p:nvSpPr>
        <p:spPr>
          <a:xfrm>
            <a:off x="3716363" y="3620082"/>
            <a:ext cx="1730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vs.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55216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EF4655-10A7-4D1E-A549-5847E761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Comparing Vibrational Spectroscopies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8D1E28-9B44-4EF4-8A0D-475D2D4784F7}"/>
              </a:ext>
            </a:extLst>
          </p:cNvPr>
          <p:cNvSpPr/>
          <p:nvPr/>
        </p:nvSpPr>
        <p:spPr>
          <a:xfrm>
            <a:off x="457200" y="917575"/>
            <a:ext cx="7310846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/>
              <a:t>Advantages of Raman Over IR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Can use visible light sources and detectors. 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Glass and quartz sample holders can be used. 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Symmetric vibrations can be observed (crystalline solids)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Raman intensities proportional to laser power. 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Minimal sample prep. 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Raman bands are polarized (orientation information).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Confocal for spatial imaging. </a:t>
            </a:r>
          </a:p>
          <a:p>
            <a:pPr marL="231775"/>
            <a:r>
              <a:rPr lang="en-US" altLang="en-US" sz="2200" dirty="0"/>
              <a:t>Readily observe 100 to 700 cm</a:t>
            </a:r>
            <a:r>
              <a:rPr lang="en-US" altLang="en-US" sz="2200" baseline="30000" dirty="0"/>
              <a:t>-1</a:t>
            </a:r>
            <a:r>
              <a:rPr lang="en-US" altLang="en-US" sz="2200" dirty="0"/>
              <a:t> region (M-L bonds).</a:t>
            </a:r>
            <a:endParaRPr lang="en-US" sz="2200" dirty="0"/>
          </a:p>
          <a:p>
            <a:pPr marL="231775">
              <a:spcAft>
                <a:spcPts val="300"/>
              </a:spcAft>
            </a:pPr>
            <a:r>
              <a:rPr lang="en-US" sz="2200" dirty="0"/>
              <a:t>Water can be used as a solvent (biological native state).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A7295-2DAB-40A4-B4F4-BC19CC9F064E}"/>
              </a:ext>
            </a:extLst>
          </p:cNvPr>
          <p:cNvSpPr/>
          <p:nvPr/>
        </p:nvSpPr>
        <p:spPr>
          <a:xfrm>
            <a:off x="457200" y="4748484"/>
            <a:ext cx="7040880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/>
              <a:t>Disadvantages of Raman vs. IR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Very weak signals (10</a:t>
            </a:r>
            <a:r>
              <a:rPr lang="en-US" sz="2200" baseline="30000" dirty="0"/>
              <a:t>6</a:t>
            </a:r>
            <a:r>
              <a:rPr lang="en-US" sz="2200" dirty="0"/>
              <a:t> photons for 1 Raman photon)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Requires a laser.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More expensive.</a:t>
            </a:r>
          </a:p>
          <a:p>
            <a:pPr marL="231775">
              <a:spcAft>
                <a:spcPts val="300"/>
              </a:spcAft>
            </a:pPr>
            <a:r>
              <a:rPr lang="en-US" sz="2200" dirty="0"/>
              <a:t>More difficult (laser alignment, ambient lighting).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1322" y="2232015"/>
            <a:ext cx="762028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29" descr="oleic acid methyl e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1022" y="987004"/>
            <a:ext cx="4719596" cy="93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44715"/>
            <a:ext cx="279376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D953BA-DA27-48B3-B486-AF8D0743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9763E-7B2D-4280-8FF1-7061FF6B0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Complementary Techniques</a:t>
            </a:r>
          </a:p>
        </p:txBody>
      </p:sp>
    </p:spTree>
    <p:extLst>
      <p:ext uri="{BB962C8B-B14F-4D97-AF65-F5344CB8AC3E}">
        <p14:creationId xmlns:p14="http://schemas.microsoft.com/office/powerpoint/2010/main" val="29509113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3334-f18-04">
            <a:extLst>
              <a:ext uri="{FF2B5EF4-FFF2-40B4-BE49-F238E27FC236}">
                <a16:creationId xmlns:a16="http://schemas.microsoft.com/office/drawing/2014/main" id="{3C937331-05B1-46D6-A06A-D126BEC9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6" y="778417"/>
            <a:ext cx="7711750" cy="579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6D895-1A63-4A9D-9D38-7E68A146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7E579D-D173-4BDA-8F28-66B4CADF1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Complementary Techniques</a:t>
            </a:r>
          </a:p>
        </p:txBody>
      </p:sp>
    </p:spTree>
    <p:extLst>
      <p:ext uri="{BB962C8B-B14F-4D97-AF65-F5344CB8AC3E}">
        <p14:creationId xmlns:p14="http://schemas.microsoft.com/office/powerpoint/2010/main" val="21954958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Raman Spectroscopy End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8038" y="2616787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F5590-54D7-4D93-873F-8834CD57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15372</TotalTime>
  <Words>2947</Words>
  <Application>Microsoft Office PowerPoint</Application>
  <PresentationFormat>On-screen Show (4:3)</PresentationFormat>
  <Paragraphs>939</Paragraphs>
  <Slides>97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97</vt:i4>
      </vt:variant>
    </vt:vector>
  </HeadingPairs>
  <TitlesOfParts>
    <vt:vector size="110" baseType="lpstr">
      <vt:lpstr>MS Mincho</vt:lpstr>
      <vt:lpstr>Arial</vt:lpstr>
      <vt:lpstr>ArialMS</vt:lpstr>
      <vt:lpstr>Calibri</vt:lpstr>
      <vt:lpstr>Comic Sans MS</vt:lpstr>
      <vt:lpstr>Lucida Sans Unicode</vt:lpstr>
      <vt:lpstr>Montserrat</vt:lpstr>
      <vt:lpstr>Symbol</vt:lpstr>
      <vt:lpstr>Tahoma</vt:lpstr>
      <vt:lpstr>Times New Roman</vt:lpstr>
      <vt:lpstr>Office Theme</vt:lpstr>
      <vt:lpstr>CS ChemDraw Drawing</vt:lpstr>
      <vt:lpstr>Graph</vt:lpstr>
      <vt:lpstr>CHM 5681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Raman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Raman Instrumentation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Confocal Aperture and Field 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Ivory or Plastic?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 5175: Part 2.3</dc:title>
  <dc:creator>Vastib</dc:creator>
  <cp:lastModifiedBy>Vastib</cp:lastModifiedBy>
  <cp:revision>295</cp:revision>
  <dcterms:created xsi:type="dcterms:W3CDTF">2013-08-14T12:57:54Z</dcterms:created>
  <dcterms:modified xsi:type="dcterms:W3CDTF">2018-12-04T19:04:09Z</dcterms:modified>
</cp:coreProperties>
</file>